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47" r:id="rId1"/>
  </p:sldMasterIdLst>
  <p:notesMasterIdLst>
    <p:notesMasterId r:id="rId60"/>
  </p:notesMasterIdLst>
  <p:sldIdLst>
    <p:sldId id="256" r:id="rId2"/>
    <p:sldId id="260" r:id="rId3"/>
    <p:sldId id="261" r:id="rId4"/>
    <p:sldId id="273" r:id="rId5"/>
    <p:sldId id="274" r:id="rId6"/>
    <p:sldId id="275" r:id="rId7"/>
    <p:sldId id="258" r:id="rId8"/>
    <p:sldId id="259" r:id="rId9"/>
    <p:sldId id="262" r:id="rId10"/>
    <p:sldId id="276" r:id="rId11"/>
    <p:sldId id="277" r:id="rId12"/>
    <p:sldId id="263" r:id="rId13"/>
    <p:sldId id="291" r:id="rId14"/>
    <p:sldId id="292" r:id="rId15"/>
    <p:sldId id="278" r:id="rId16"/>
    <p:sldId id="269" r:id="rId17"/>
    <p:sldId id="264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7" r:id="rId26"/>
    <p:sldId id="286" r:id="rId27"/>
    <p:sldId id="290" r:id="rId28"/>
    <p:sldId id="265" r:id="rId29"/>
    <p:sldId id="293" r:id="rId30"/>
    <p:sldId id="288" r:id="rId31"/>
    <p:sldId id="294" r:id="rId32"/>
    <p:sldId id="295" r:id="rId33"/>
    <p:sldId id="289" r:id="rId34"/>
    <p:sldId id="296" r:id="rId35"/>
    <p:sldId id="297" r:id="rId36"/>
    <p:sldId id="299" r:id="rId37"/>
    <p:sldId id="298" r:id="rId38"/>
    <p:sldId id="266" r:id="rId39"/>
    <p:sldId id="300" r:id="rId40"/>
    <p:sldId id="267" r:id="rId41"/>
    <p:sldId id="305" r:id="rId42"/>
    <p:sldId id="301" r:id="rId43"/>
    <p:sldId id="303" r:id="rId44"/>
    <p:sldId id="302" r:id="rId45"/>
    <p:sldId id="304" r:id="rId46"/>
    <p:sldId id="270" r:id="rId47"/>
    <p:sldId id="306" r:id="rId48"/>
    <p:sldId id="307" r:id="rId49"/>
    <p:sldId id="308" r:id="rId50"/>
    <p:sldId id="309" r:id="rId51"/>
    <p:sldId id="271" r:id="rId52"/>
    <p:sldId id="310" r:id="rId53"/>
    <p:sldId id="311" r:id="rId54"/>
    <p:sldId id="268" r:id="rId55"/>
    <p:sldId id="312" r:id="rId56"/>
    <p:sldId id="272" r:id="rId57"/>
    <p:sldId id="313" r:id="rId58"/>
    <p:sldId id="314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tesh Sabankar" initials="NS" lastIdx="1" clrIdx="0">
    <p:extLst>
      <p:ext uri="{19B8F6BF-5375-455C-9EA6-DF929625EA0E}">
        <p15:presenceInfo xmlns:p15="http://schemas.microsoft.com/office/powerpoint/2012/main" userId="1a89f6951ee4d9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CD256-AE3E-456A-B26C-42EAF1648036}" type="datetimeFigureOut">
              <a:rPr lang="en-US" smtClean="0"/>
              <a:t>7/15/2018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CF105-CA33-42FD-BDBB-623F03E88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41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BCF105-CA33-42FD-BDBB-623F03E88E1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16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1593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8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221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59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3409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7/15/2018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76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4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3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5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2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9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3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66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683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7/15/2018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07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7/15/2018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B0C2B99-340C-43F9-A395-8EF8A1B36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47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7" r:id="rId10"/>
    <p:sldLayoutId id="2147484458" r:id="rId11"/>
    <p:sldLayoutId id="2147484459" r:id="rId12"/>
    <p:sldLayoutId id="2147484460" r:id="rId13"/>
    <p:sldLayoutId id="2147484461" r:id="rId14"/>
    <p:sldLayoutId id="2147484462" r:id="rId15"/>
    <p:sldLayoutId id="214748446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B3FECE-C4BE-4AB4-8AA6-CC6926B31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2F2D0089-EE06-49C0-9C5F-56B94DF2D3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3632297"/>
            <a:ext cx="10602096" cy="2170389"/>
          </a:xfrm>
          <a:custGeom>
            <a:avLst/>
            <a:gdLst>
              <a:gd name="T0" fmla="*/ 2253 w 2259"/>
              <a:gd name="T1" fmla="*/ 195 h 413"/>
              <a:gd name="T2" fmla="*/ 2064 w 2259"/>
              <a:gd name="T3" fmla="*/ 7 h 413"/>
              <a:gd name="T4" fmla="*/ 2062 w 2259"/>
              <a:gd name="T5" fmla="*/ 5 h 413"/>
              <a:gd name="T6" fmla="*/ 2048 w 2259"/>
              <a:gd name="T7" fmla="*/ 0 h 413"/>
              <a:gd name="T8" fmla="*/ 891 w 2259"/>
              <a:gd name="T9" fmla="*/ 0 h 413"/>
              <a:gd name="T10" fmla="*/ 851 w 2259"/>
              <a:gd name="T11" fmla="*/ 0 h 413"/>
              <a:gd name="T12" fmla="*/ 541 w 2259"/>
              <a:gd name="T13" fmla="*/ 0 h 413"/>
              <a:gd name="T14" fmla="*/ 54 w 2259"/>
              <a:gd name="T15" fmla="*/ 0 h 413"/>
              <a:gd name="T16" fmla="*/ 0 w 2259"/>
              <a:gd name="T17" fmla="*/ 0 h 413"/>
              <a:gd name="T18" fmla="*/ 0 w 2259"/>
              <a:gd name="T19" fmla="*/ 413 h 413"/>
              <a:gd name="T20" fmla="*/ 54 w 2259"/>
              <a:gd name="T21" fmla="*/ 413 h 413"/>
              <a:gd name="T22" fmla="*/ 541 w 2259"/>
              <a:gd name="T23" fmla="*/ 413 h 413"/>
              <a:gd name="T24" fmla="*/ 851 w 2259"/>
              <a:gd name="T25" fmla="*/ 413 h 413"/>
              <a:gd name="T26" fmla="*/ 891 w 2259"/>
              <a:gd name="T27" fmla="*/ 413 h 413"/>
              <a:gd name="T28" fmla="*/ 2048 w 2259"/>
              <a:gd name="T29" fmla="*/ 413 h 413"/>
              <a:gd name="T30" fmla="*/ 2062 w 2259"/>
              <a:gd name="T31" fmla="*/ 408 h 413"/>
              <a:gd name="T32" fmla="*/ 2064 w 2259"/>
              <a:gd name="T33" fmla="*/ 406 h 413"/>
              <a:gd name="T34" fmla="*/ 2253 w 2259"/>
              <a:gd name="T35" fmla="*/ 217 h 413"/>
              <a:gd name="T36" fmla="*/ 2253 w 2259"/>
              <a:gd name="T37" fmla="*/ 1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59" h="413">
                <a:moveTo>
                  <a:pt x="2253" y="195"/>
                </a:moveTo>
                <a:cubicBezTo>
                  <a:pt x="2064" y="7"/>
                  <a:pt x="2064" y="7"/>
                  <a:pt x="2064" y="7"/>
                </a:cubicBezTo>
                <a:cubicBezTo>
                  <a:pt x="2064" y="6"/>
                  <a:pt x="2063" y="5"/>
                  <a:pt x="2062" y="5"/>
                </a:cubicBezTo>
                <a:cubicBezTo>
                  <a:pt x="2058" y="2"/>
                  <a:pt x="2053" y="0"/>
                  <a:pt x="2048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51" y="0"/>
                  <a:pt x="851" y="0"/>
                  <a:pt x="851" y="0"/>
                </a:cubicBezTo>
                <a:cubicBezTo>
                  <a:pt x="541" y="0"/>
                  <a:pt x="541" y="0"/>
                  <a:pt x="541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13"/>
                  <a:pt x="0" y="413"/>
                  <a:pt x="0" y="413"/>
                </a:cubicBezTo>
                <a:cubicBezTo>
                  <a:pt x="54" y="413"/>
                  <a:pt x="54" y="413"/>
                  <a:pt x="54" y="413"/>
                </a:cubicBezTo>
                <a:cubicBezTo>
                  <a:pt x="541" y="413"/>
                  <a:pt x="541" y="413"/>
                  <a:pt x="541" y="413"/>
                </a:cubicBezTo>
                <a:cubicBezTo>
                  <a:pt x="851" y="413"/>
                  <a:pt x="851" y="413"/>
                  <a:pt x="851" y="413"/>
                </a:cubicBezTo>
                <a:cubicBezTo>
                  <a:pt x="891" y="413"/>
                  <a:pt x="891" y="413"/>
                  <a:pt x="891" y="413"/>
                </a:cubicBezTo>
                <a:cubicBezTo>
                  <a:pt x="2048" y="413"/>
                  <a:pt x="2048" y="413"/>
                  <a:pt x="2048" y="413"/>
                </a:cubicBezTo>
                <a:cubicBezTo>
                  <a:pt x="2053" y="413"/>
                  <a:pt x="2058" y="411"/>
                  <a:pt x="2062" y="408"/>
                </a:cubicBezTo>
                <a:cubicBezTo>
                  <a:pt x="2063" y="407"/>
                  <a:pt x="2064" y="406"/>
                  <a:pt x="2064" y="406"/>
                </a:cubicBezTo>
                <a:cubicBezTo>
                  <a:pt x="2253" y="217"/>
                  <a:pt x="2253" y="217"/>
                  <a:pt x="2253" y="217"/>
                </a:cubicBezTo>
                <a:cubicBezTo>
                  <a:pt x="2259" y="211"/>
                  <a:pt x="2259" y="201"/>
                  <a:pt x="2253" y="1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B09E86-41D0-4DB5-9AE6-F48617354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3733" y="3962400"/>
            <a:ext cx="8458200" cy="9589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>
                <a:solidFill>
                  <a:srgbClr val="FEFFFF"/>
                </a:solidFill>
              </a:rPr>
              <a:t>Analysis of Gene Co-expression Networks of Two Coccolithophore Species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494D69-4C4D-4BF9-AC8C-A48CAD4F4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733" y="4944531"/>
            <a:ext cx="8458200" cy="6538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FFF"/>
                </a:solidFill>
              </a:rPr>
              <a:t>Nitesh Sabankar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EFFFF"/>
                </a:solidFill>
              </a:rPr>
              <a:t>07/16/2018</a:t>
            </a:r>
          </a:p>
        </p:txBody>
      </p:sp>
    </p:spTree>
    <p:extLst>
      <p:ext uri="{BB962C8B-B14F-4D97-AF65-F5344CB8AC3E}">
        <p14:creationId xmlns:p14="http://schemas.microsoft.com/office/powerpoint/2010/main" val="4007258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7D739-C4B8-4FD1-BA5E-B352E3D8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ID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7B76-3998-4FDE-BDCB-D521B654A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BLAST (Basic Local Alignment Search Tool) algorithm was used for comparing biological sequence information.</a:t>
            </a:r>
          </a:p>
          <a:p>
            <a:r>
              <a:rPr lang="en-US" dirty="0"/>
              <a:t>protein-protein BLAST (</a:t>
            </a:r>
            <a:r>
              <a:rPr lang="en-US" dirty="0" err="1"/>
              <a:t>blastp</a:t>
            </a:r>
            <a:r>
              <a:rPr lang="en-US" dirty="0"/>
              <a:t>) was used to compare the differentially expressed genes of </a:t>
            </a:r>
            <a:r>
              <a:rPr lang="en-US" i="1" dirty="0"/>
              <a:t>E. Huxleyi</a:t>
            </a:r>
            <a:r>
              <a:rPr lang="en-US" dirty="0"/>
              <a:t> to the </a:t>
            </a:r>
            <a:r>
              <a:rPr lang="en-US" i="1" dirty="0"/>
              <a:t>G. Oceanica</a:t>
            </a:r>
            <a:r>
              <a:rPr lang="en-US" dirty="0"/>
              <a:t> database.</a:t>
            </a:r>
          </a:p>
          <a:p>
            <a:r>
              <a:rPr lang="en-US" dirty="0"/>
              <a:t>The result was a list of genes that are differentially expressed in both </a:t>
            </a:r>
            <a:r>
              <a:rPr lang="en-US" i="1" dirty="0"/>
              <a:t>E. Huxleyi</a:t>
            </a:r>
            <a:r>
              <a:rPr lang="en-US" dirty="0"/>
              <a:t> and </a:t>
            </a:r>
            <a:r>
              <a:rPr lang="en-US" i="1" dirty="0"/>
              <a:t>G. Oceanica </a:t>
            </a:r>
            <a:r>
              <a:rPr lang="en-US" dirty="0"/>
              <a:t>RNA-seq data.</a:t>
            </a:r>
          </a:p>
        </p:txBody>
      </p:sp>
    </p:spTree>
    <p:extLst>
      <p:ext uri="{BB962C8B-B14F-4D97-AF65-F5344CB8AC3E}">
        <p14:creationId xmlns:p14="http://schemas.microsoft.com/office/powerpoint/2010/main" val="345143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324F-9715-471E-9635-4F9C7C00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Differentially expressed genes BLAST database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23DC31F-CD77-40E5-B9FA-46C93FEFD9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804652"/>
              </p:ext>
            </p:extLst>
          </p:nvPr>
        </p:nvGraphicFramePr>
        <p:xfrm>
          <a:off x="2728693" y="1998310"/>
          <a:ext cx="7893699" cy="4526754"/>
        </p:xfrm>
        <a:graphic>
          <a:graphicData uri="http://schemas.openxmlformats.org/drawingml/2006/table">
            <a:tbl>
              <a:tblPr/>
              <a:tblGrid>
                <a:gridCol w="2407299">
                  <a:extLst>
                    <a:ext uri="{9D8B030D-6E8A-4147-A177-3AD203B41FA5}">
                      <a16:colId xmlns:a16="http://schemas.microsoft.com/office/drawing/2014/main" val="4184516042"/>
                    </a:ext>
                  </a:extLst>
                </a:gridCol>
                <a:gridCol w="3336909">
                  <a:extLst>
                    <a:ext uri="{9D8B030D-6E8A-4147-A177-3AD203B41FA5}">
                      <a16:colId xmlns:a16="http://schemas.microsoft.com/office/drawing/2014/main" val="689494140"/>
                    </a:ext>
                  </a:extLst>
                </a:gridCol>
                <a:gridCol w="2149491">
                  <a:extLst>
                    <a:ext uri="{9D8B030D-6E8A-4147-A177-3AD203B41FA5}">
                      <a16:colId xmlns:a16="http://schemas.microsoft.com/office/drawing/2014/main" val="2911386861"/>
                    </a:ext>
                  </a:extLst>
                </a:gridCol>
              </a:tblGrid>
              <a:tr h="47430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E. Huxleyi ID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G. Oceanica ID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% match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655022"/>
                  </a:ext>
                </a:extLst>
              </a:tr>
              <a:tr h="43728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124351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evm.model.Contig61.22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847781"/>
                  </a:ext>
                </a:extLst>
              </a:tr>
              <a:tr h="43728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46864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evm.model.Contig1135.22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533191"/>
                  </a:ext>
                </a:extLst>
              </a:tr>
              <a:tr h="43728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428487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evm.model.Contig1620.12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048632"/>
                  </a:ext>
                </a:extLst>
              </a:tr>
              <a:tr h="43728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72393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evm.model.Contig2433.2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816552"/>
                  </a:ext>
                </a:extLst>
              </a:tr>
              <a:tr h="43728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69699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evm.model.Contig2920.2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999073"/>
                  </a:ext>
                </a:extLst>
              </a:tr>
              <a:tr h="43728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198173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evm.model.Contig2468.4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832251"/>
                  </a:ext>
                </a:extLst>
              </a:tr>
              <a:tr h="43728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78924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evm.model.Contig1617.8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439192"/>
                  </a:ext>
                </a:extLst>
              </a:tr>
              <a:tr h="43728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449596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evm.model.Contig1875.1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866431"/>
                  </a:ext>
                </a:extLst>
              </a:tr>
              <a:tr h="43728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50671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evm.model.Contig1047.17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19396" marR="19396" marT="19396" marB="193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060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260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93755-59D7-4CBA-92CB-8DDBCC578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059E7-C35F-4D03-A273-33A594804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minimize noise due to batch effects, Column 1,4,7,10 from two data sets are discarded from two data sets.</a:t>
            </a:r>
          </a:p>
          <a:p>
            <a:r>
              <a:rPr lang="en-US" dirty="0"/>
              <a:t>Low-count filtering</a:t>
            </a:r>
          </a:p>
          <a:p>
            <a:r>
              <a:rPr lang="en-US" dirty="0"/>
              <a:t>Log-transforming data</a:t>
            </a:r>
          </a:p>
          <a:p>
            <a:r>
              <a:rPr lang="en-US" dirty="0"/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2272219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5486-071D-4DA9-A560-19A80613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 - E. Huxleyi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310241-7D85-4DFB-9D30-F01C55C2513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7680079" cy="456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BDF88-4874-447B-820A-4C12CA1A3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Plot - G. Oceanica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4E4CCA-95BA-4AB8-84A1-B4AA95C189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4999"/>
            <a:ext cx="7670748" cy="45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09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9AB0-B9AD-40E8-93B8-B9126713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correlation between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47870-40C2-431D-9E72-C48BC433B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133600"/>
            <a:ext cx="8911687" cy="37776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Before performing co-expression network construction and analysis, it is important to assess the comparability of two data sets.</a:t>
            </a:r>
          </a:p>
          <a:p>
            <a:r>
              <a:rPr lang="en-US" dirty="0"/>
              <a:t>This was done by correlating measures of average gene expression between two data sets.</a:t>
            </a:r>
          </a:p>
          <a:p>
            <a:r>
              <a:rPr lang="en-US" dirty="0"/>
              <a:t>The higher the correlations, better the chance of finding similarities between the two data sets at subsequent stages of the analysis</a:t>
            </a:r>
          </a:p>
          <a:p>
            <a:endParaRPr lang="en-US" dirty="0"/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rankExprA1= rank(</a:t>
            </a:r>
            <a:r>
              <a:rPr lang="en-US" sz="19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rowMeans</a:t>
            </a:r>
            <a: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(datExprA1)) # datExprA1 contains G. Oceanica data set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rankExprA2= rank(</a:t>
            </a:r>
            <a:r>
              <a:rPr lang="en-US" sz="19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rowMeans</a:t>
            </a:r>
            <a: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(datExprA2)) # datExprA2 contains E. Huxleyi data set</a:t>
            </a:r>
          </a:p>
          <a:p>
            <a:pPr marL="0" indent="0">
              <a:lnSpc>
                <a:spcPct val="160000"/>
              </a:lnSpc>
              <a:spcBef>
                <a:spcPts val="0"/>
              </a:spcBef>
              <a:buNone/>
            </a:pPr>
            <a:r>
              <a:rPr lang="en-US" sz="19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verboseScatterplot</a:t>
            </a:r>
            <a: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(rankExprA1, rankExprA2,</a:t>
            </a:r>
            <a:b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</a:br>
            <a: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                  		</a:t>
            </a:r>
            <a:r>
              <a:rPr lang="en-US" sz="19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xlab</a:t>
            </a:r>
            <a: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= "Ranked Expression (G. Oceanica)",</a:t>
            </a:r>
            <a:b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</a:br>
            <a: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                  		</a:t>
            </a:r>
            <a:r>
              <a:rPr lang="en-US" sz="19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ylab</a:t>
            </a:r>
            <a:r>
              <a:rPr lang="en-US" sz="19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="Ranked Expression (E. Huxleyi)")</a:t>
            </a:r>
          </a:p>
        </p:txBody>
      </p:sp>
    </p:spTree>
    <p:extLst>
      <p:ext uri="{BB962C8B-B14F-4D97-AF65-F5344CB8AC3E}">
        <p14:creationId xmlns:p14="http://schemas.microsoft.com/office/powerpoint/2010/main" val="332947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DFFC-6B08-41D9-9706-026FFB50B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Evaluating correlation between the datasets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FD8716-FEBB-4317-BAB2-E3E3A06B0C6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52" y="2452423"/>
            <a:ext cx="2656004" cy="2830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2D348-8F1D-448C-9075-BBABF36CCB1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51630" y="2437500"/>
            <a:ext cx="2678430" cy="2830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5FDA7-699E-46DA-9350-D2B724559CE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53634" y="2407655"/>
            <a:ext cx="2689860" cy="286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4C408-ED22-4024-A8E0-399E8046B0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167068" y="2437500"/>
            <a:ext cx="2693670" cy="2854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1E9F81-1EF8-4964-B528-4E155FB47076}"/>
              </a:ext>
            </a:extLst>
          </p:cNvPr>
          <p:cNvSpPr txBox="1"/>
          <p:nvPr/>
        </p:nvSpPr>
        <p:spPr>
          <a:xfrm>
            <a:off x="1503791" y="5401653"/>
            <a:ext cx="1035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90% 					   95%						97%					     	100%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084930-A1C7-4F68-86EA-67BFE883654D}"/>
              </a:ext>
            </a:extLst>
          </p:cNvPr>
          <p:cNvSpPr txBox="1"/>
          <p:nvPr/>
        </p:nvSpPr>
        <p:spPr>
          <a:xfrm>
            <a:off x="3685593" y="6008914"/>
            <a:ext cx="4982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graph for % matched data sets</a:t>
            </a:r>
          </a:p>
        </p:txBody>
      </p:sp>
    </p:spTree>
    <p:extLst>
      <p:ext uri="{BB962C8B-B14F-4D97-AF65-F5344CB8AC3E}">
        <p14:creationId xmlns:p14="http://schemas.microsoft.com/office/powerpoint/2010/main" val="1819378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761E-912A-49FC-BCE7-D998FCDF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ahoma" panose="020B0604030504040204" pitchFamily="34" charset="0"/>
              </a:rPr>
              <a:t>Network=Adjacency Matrix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257DA-921B-4025-BE94-C3604D0D1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>
                <a:latin typeface="Tahoma" panose="020B0604030504040204" pitchFamily="34" charset="0"/>
              </a:rPr>
              <a:t>A network can be represented by an adjacency matrix, A=[</a:t>
            </a:r>
            <a:r>
              <a:rPr lang="en-US" altLang="en-US" sz="2400" dirty="0" err="1">
                <a:latin typeface="Tahoma" panose="020B0604030504040204" pitchFamily="34" charset="0"/>
              </a:rPr>
              <a:t>a</a:t>
            </a:r>
            <a:r>
              <a:rPr lang="en-US" altLang="en-US" sz="2400" baseline="-25000" dirty="0" err="1">
                <a:latin typeface="Tahoma" panose="020B0604030504040204" pitchFamily="34" charset="0"/>
              </a:rPr>
              <a:t>ij</a:t>
            </a:r>
            <a:r>
              <a:rPr lang="en-US" altLang="en-US" sz="2400" dirty="0">
                <a:latin typeface="Tahoma" panose="020B0604030504040204" pitchFamily="34" charset="0"/>
              </a:rPr>
              <a:t>], that encodes whether/how a pair of nodes is connected. 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Tahoma" panose="020B0604030504040204" pitchFamily="34" charset="0"/>
              </a:rPr>
              <a:t>A is a symmetric matrix with entries in [0,1] </a:t>
            </a:r>
          </a:p>
          <a:p>
            <a:pPr lvl="1">
              <a:lnSpc>
                <a:spcPct val="90000"/>
              </a:lnSpc>
            </a:pPr>
            <a:r>
              <a:rPr lang="en-US" altLang="en-US" sz="2000" u="sng" dirty="0">
                <a:latin typeface="Tahoma" panose="020B0604030504040204" pitchFamily="34" charset="0"/>
              </a:rPr>
              <a:t>For unweighted</a:t>
            </a:r>
            <a:r>
              <a:rPr lang="en-US" altLang="en-US" sz="2000" dirty="0">
                <a:latin typeface="Tahoma" panose="020B0604030504040204" pitchFamily="34" charset="0"/>
              </a:rPr>
              <a:t> network, entries are 1 or 0 depending on whether or not 2 nodes are adjacent (connected)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latin typeface="Tahoma" panose="020B0604030504040204" pitchFamily="34" charset="0"/>
              </a:rPr>
              <a:t>For </a:t>
            </a:r>
            <a:r>
              <a:rPr lang="en-US" altLang="en-US" sz="2000" u="sng" dirty="0">
                <a:latin typeface="Tahoma" panose="020B0604030504040204" pitchFamily="34" charset="0"/>
              </a:rPr>
              <a:t>weighted</a:t>
            </a:r>
            <a:r>
              <a:rPr lang="en-US" altLang="en-US" sz="2000" dirty="0">
                <a:latin typeface="Tahoma" panose="020B0604030504040204" pitchFamily="34" charset="0"/>
              </a:rPr>
              <a:t> networks, the adjacency matrix reports the connection strength between gene pairs</a:t>
            </a:r>
          </a:p>
        </p:txBody>
      </p:sp>
    </p:spTree>
    <p:extLst>
      <p:ext uri="{BB962C8B-B14F-4D97-AF65-F5344CB8AC3E}">
        <p14:creationId xmlns:p14="http://schemas.microsoft.com/office/powerpoint/2010/main" val="3023539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9">
            <a:extLst>
              <a:ext uri="{FF2B5EF4-FFF2-40B4-BE49-F238E27FC236}">
                <a16:creationId xmlns:a16="http://schemas.microsoft.com/office/drawing/2014/main" id="{584FD149-94B6-4257-AB5B-C478E6038F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F0E0C-F852-4E05-914F-076958F04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Tahoma" panose="020B0604030504040204" pitchFamily="34" charset="0"/>
              </a:rPr>
              <a:t>Steps for constructing a co-expression network</a:t>
            </a:r>
            <a:endParaRPr lang="en-US" dirty="0"/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4743F4F4-276D-4A4D-930A-0530386F98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4B7A9-F084-475B-8055-C430FAAAB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6422784" cy="3759253"/>
          </a:xfrm>
        </p:spPr>
        <p:txBody>
          <a:bodyPr>
            <a:normAutofit/>
          </a:bodyPr>
          <a:lstStyle/>
          <a:p>
            <a:pPr>
              <a:buFont typeface="+mj-lt"/>
              <a:buAutoNum type="alphaUcPeriod"/>
            </a:pPr>
            <a:r>
              <a:rPr lang="en-US" altLang="en-US" dirty="0"/>
              <a:t>Gene expression data (RNA-seq)</a:t>
            </a:r>
          </a:p>
          <a:p>
            <a:pPr>
              <a:buFont typeface="+mj-lt"/>
              <a:buAutoNum type="alphaUcPeriod"/>
            </a:pPr>
            <a:r>
              <a:rPr lang="en-US" altLang="en-US" dirty="0"/>
              <a:t>Measure co-expression with a correlation coefficient</a:t>
            </a:r>
          </a:p>
          <a:p>
            <a:pPr>
              <a:buFont typeface="+mj-lt"/>
              <a:buAutoNum type="alphaUcPeriod"/>
            </a:pPr>
            <a:r>
              <a:rPr lang="en-US" altLang="en-US" dirty="0"/>
              <a:t>The correlation matrix is either dichotomized to arrive at an adjacency matrix </a:t>
            </a:r>
            <a:r>
              <a:rPr lang="en-US" altLang="en-US" dirty="0">
                <a:sym typeface="Wingdings" panose="05000000000000000000" pitchFamily="2" charset="2"/>
              </a:rPr>
              <a:t> unweighted network</a:t>
            </a:r>
          </a:p>
          <a:p>
            <a:pPr>
              <a:buFont typeface="+mj-lt"/>
              <a:buAutoNum type="alphaUcPeriod"/>
            </a:pPr>
            <a:r>
              <a:rPr lang="en-US" altLang="en-US" dirty="0">
                <a:sym typeface="Wingdings" panose="05000000000000000000" pitchFamily="2" charset="2"/>
              </a:rPr>
              <a:t>transformed continuously with the power adjacency function  weighted network</a:t>
            </a:r>
            <a:endParaRPr lang="en-US" dirty="0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AA1386B8-14BD-4682-B537-BC9027D6ED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B691C7-E2EC-4080-BB71-FA08A719A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538" y="16046"/>
            <a:ext cx="2646197" cy="681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9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678E-0A81-425C-A6F2-B480D5D9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Network Vs. Unweighted Network</a:t>
            </a:r>
          </a:p>
        </p:txBody>
      </p:sp>
      <p:sp>
        <p:nvSpPr>
          <p:cNvPr id="30" name="Text Box 2">
            <a:extLst>
              <a:ext uri="{FF2B5EF4-FFF2-40B4-BE49-F238E27FC236}">
                <a16:creationId xmlns:a16="http://schemas.microsoft.com/office/drawing/2014/main" id="{21E092FC-DD7A-4F73-8937-59415A9F3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924" y="1981200"/>
            <a:ext cx="8911687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dirty="0">
              <a:latin typeface="Tahoma" panose="020B0604030504040204" pitchFamily="34" charset="0"/>
            </a:endParaRPr>
          </a:p>
          <a:p>
            <a:pPr eaLnBrk="1" hangingPunct="1"/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Weighted Network								Unweighted View</a:t>
            </a:r>
          </a:p>
          <a:p>
            <a:pPr eaLnBrk="1" hangingPunct="1"/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/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/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/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/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/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/>
            <a:endParaRPr lang="en-US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eaLnBrk="1" hangingPunct="1">
              <a:buFontTx/>
              <a:buChar char="•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All genes are connected						Some genes are connected</a:t>
            </a:r>
          </a:p>
          <a:p>
            <a:pPr eaLnBrk="1" hangingPunct="1">
              <a:buFontTx/>
              <a:buChar char="•"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Connection Widths=Connection strengths		All connections are equal</a:t>
            </a:r>
          </a:p>
        </p:txBody>
      </p:sp>
      <p:sp>
        <p:nvSpPr>
          <p:cNvPr id="31" name="Line 3">
            <a:extLst>
              <a:ext uri="{FF2B5EF4-FFF2-40B4-BE49-F238E27FC236}">
                <a16:creationId xmlns:a16="http://schemas.microsoft.com/office/drawing/2014/main" id="{B96D3487-0A63-4718-8DCF-F25AE58D4D3E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7197" y="4611595"/>
            <a:ext cx="1066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4">
            <a:extLst>
              <a:ext uri="{FF2B5EF4-FFF2-40B4-BE49-F238E27FC236}">
                <a16:creationId xmlns:a16="http://schemas.microsoft.com/office/drawing/2014/main" id="{112B7C4D-2354-4A8A-A78D-389B4EA59C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70196" y="3924299"/>
            <a:ext cx="457201" cy="9158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5">
            <a:extLst>
              <a:ext uri="{FF2B5EF4-FFF2-40B4-BE49-F238E27FC236}">
                <a16:creationId xmlns:a16="http://schemas.microsoft.com/office/drawing/2014/main" id="{612AC14E-8B41-4CC0-A3C9-644991EFB5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450997" y="3011395"/>
            <a:ext cx="838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6">
            <a:extLst>
              <a:ext uri="{FF2B5EF4-FFF2-40B4-BE49-F238E27FC236}">
                <a16:creationId xmlns:a16="http://schemas.microsoft.com/office/drawing/2014/main" id="{23F900A6-00F9-456A-A1D1-21E9AA423BB8}"/>
              </a:ext>
            </a:extLst>
          </p:cNvPr>
          <p:cNvSpPr>
            <a:spLocks noChangeShapeType="1"/>
          </p:cNvSpPr>
          <p:nvPr/>
        </p:nvSpPr>
        <p:spPr bwMode="auto">
          <a:xfrm>
            <a:off x="9289197" y="3087595"/>
            <a:ext cx="3810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">
            <a:extLst>
              <a:ext uri="{FF2B5EF4-FFF2-40B4-BE49-F238E27FC236}">
                <a16:creationId xmlns:a16="http://schemas.microsoft.com/office/drawing/2014/main" id="{FB6898F8-7CC0-4F67-8077-336573E0A6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7034" y="3544795"/>
            <a:ext cx="152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8">
            <a:extLst>
              <a:ext uri="{FF2B5EF4-FFF2-40B4-BE49-F238E27FC236}">
                <a16:creationId xmlns:a16="http://schemas.microsoft.com/office/drawing/2014/main" id="{D779EA05-BEC2-4621-93F2-93251B128D8D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7034" y="3544795"/>
            <a:ext cx="12954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9">
            <a:extLst>
              <a:ext uri="{FF2B5EF4-FFF2-40B4-BE49-F238E27FC236}">
                <a16:creationId xmlns:a16="http://schemas.microsoft.com/office/drawing/2014/main" id="{ABA8795F-B499-415A-BD08-4164F8D524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7034" y="3544795"/>
            <a:ext cx="1752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10">
            <a:extLst>
              <a:ext uri="{FF2B5EF4-FFF2-40B4-BE49-F238E27FC236}">
                <a16:creationId xmlns:a16="http://schemas.microsoft.com/office/drawing/2014/main" id="{519E0F44-816C-4279-B328-DD487DF375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9434" y="3011395"/>
            <a:ext cx="7620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Line 11">
            <a:extLst>
              <a:ext uri="{FF2B5EF4-FFF2-40B4-BE49-F238E27FC236}">
                <a16:creationId xmlns:a16="http://schemas.microsoft.com/office/drawing/2014/main" id="{70B4D02E-2BF9-4634-914E-2791F498C5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29434" y="3773395"/>
            <a:ext cx="1600200" cy="838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4C72C4F4-0E52-4636-BACE-0A1111EE9190}"/>
              </a:ext>
            </a:extLst>
          </p:cNvPr>
          <p:cNvSpPr>
            <a:spLocks noChangeArrowheads="1"/>
          </p:cNvSpPr>
          <p:nvPr/>
        </p:nvSpPr>
        <p:spPr bwMode="auto">
          <a:xfrm rot="19889542">
            <a:off x="2977034" y="3163795"/>
            <a:ext cx="979488" cy="76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45E3FA10-2AD0-4602-A35E-D9E19EBCF87C}"/>
              </a:ext>
            </a:extLst>
          </p:cNvPr>
          <p:cNvSpPr>
            <a:spLocks noChangeArrowheads="1"/>
          </p:cNvSpPr>
          <p:nvPr/>
        </p:nvSpPr>
        <p:spPr bwMode="auto">
          <a:xfrm rot="2731109">
            <a:off x="3821902" y="3276825"/>
            <a:ext cx="1066800" cy="1460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5547EF8C-5531-4FB5-9F5B-B291CE577AE0}"/>
              </a:ext>
            </a:extLst>
          </p:cNvPr>
          <p:cNvSpPr>
            <a:spLocks noChangeArrowheads="1"/>
          </p:cNvSpPr>
          <p:nvPr/>
        </p:nvSpPr>
        <p:spPr bwMode="auto">
          <a:xfrm rot="394016">
            <a:off x="3143722" y="4687795"/>
            <a:ext cx="1128712" cy="76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3" name="Rectangle 15">
            <a:extLst>
              <a:ext uri="{FF2B5EF4-FFF2-40B4-BE49-F238E27FC236}">
                <a16:creationId xmlns:a16="http://schemas.microsoft.com/office/drawing/2014/main" id="{703F6991-7CFC-4F69-81ED-2A6F58735FEE}"/>
              </a:ext>
            </a:extLst>
          </p:cNvPr>
          <p:cNvSpPr>
            <a:spLocks noChangeArrowheads="1"/>
          </p:cNvSpPr>
          <p:nvPr/>
        </p:nvSpPr>
        <p:spPr bwMode="auto">
          <a:xfrm rot="4740481">
            <a:off x="3211984" y="3927065"/>
            <a:ext cx="1822450" cy="82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79420E1B-8BC0-4AC7-9922-B019BC22F6A2}"/>
              </a:ext>
            </a:extLst>
          </p:cNvPr>
          <p:cNvSpPr>
            <a:spLocks noChangeArrowheads="1"/>
          </p:cNvSpPr>
          <p:nvPr/>
        </p:nvSpPr>
        <p:spPr bwMode="auto">
          <a:xfrm rot="6863212">
            <a:off x="4038913" y="4220276"/>
            <a:ext cx="1066800" cy="1730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5" name="Oval 18">
            <a:extLst>
              <a:ext uri="{FF2B5EF4-FFF2-40B4-BE49-F238E27FC236}">
                <a16:creationId xmlns:a16="http://schemas.microsoft.com/office/drawing/2014/main" id="{F6117F2D-39EE-42D6-9742-1B27693F2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4619" y="32399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" name="Oval 19">
            <a:extLst>
              <a:ext uri="{FF2B5EF4-FFF2-40B4-BE49-F238E27FC236}">
                <a16:creationId xmlns:a16="http://schemas.microsoft.com/office/drawing/2014/main" id="{844C564F-0D2F-4E72-80CD-9F0ED4115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10019" y="45353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47" name="Oval 20">
            <a:extLst>
              <a:ext uri="{FF2B5EF4-FFF2-40B4-BE49-F238E27FC236}">
                <a16:creationId xmlns:a16="http://schemas.microsoft.com/office/drawing/2014/main" id="{2A94F9C5-C2F3-4F32-B4D5-832F70D7A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019" y="43829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AAFCA201-6FFD-406F-A84B-4FE9D3988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7219" y="35447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9" name="Oval 22">
            <a:extLst>
              <a:ext uri="{FF2B5EF4-FFF2-40B4-BE49-F238E27FC236}">
                <a16:creationId xmlns:a16="http://schemas.microsoft.com/office/drawing/2014/main" id="{5312FEF4-375F-4283-9927-F2D53D403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9019" y="27827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0" name="Oval 23">
            <a:extLst>
              <a:ext uri="{FF2B5EF4-FFF2-40B4-BE49-F238E27FC236}">
                <a16:creationId xmlns:a16="http://schemas.microsoft.com/office/drawing/2014/main" id="{6E821A2C-A2E8-4892-AA98-2825FB062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6856" y="32399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" name="Oval 24">
            <a:extLst>
              <a:ext uri="{FF2B5EF4-FFF2-40B4-BE49-F238E27FC236}">
                <a16:creationId xmlns:a16="http://schemas.microsoft.com/office/drawing/2014/main" id="{C3E93BA5-29FC-47E7-A9CC-5047FB85F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256" y="45353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52" name="Oval 25">
            <a:extLst>
              <a:ext uri="{FF2B5EF4-FFF2-40B4-BE49-F238E27FC236}">
                <a16:creationId xmlns:a16="http://schemas.microsoft.com/office/drawing/2014/main" id="{E5DCCAB0-E288-4672-B9FC-73298DFA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256" y="43829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" name="Oval 26">
            <a:extLst>
              <a:ext uri="{FF2B5EF4-FFF2-40B4-BE49-F238E27FC236}">
                <a16:creationId xmlns:a16="http://schemas.microsoft.com/office/drawing/2014/main" id="{9EB8B0DD-AD8E-4E2C-806D-E1530F614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9456" y="35447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" name="Oval 27">
            <a:extLst>
              <a:ext uri="{FF2B5EF4-FFF2-40B4-BE49-F238E27FC236}">
                <a16:creationId xmlns:a16="http://schemas.microsoft.com/office/drawing/2014/main" id="{B739B449-0EAF-4AA4-A89B-E795AD5A8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256" y="2782796"/>
            <a:ext cx="464977" cy="447152"/>
          </a:xfrm>
          <a:prstGeom prst="ellipse">
            <a:avLst/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4509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5F305C72-8769-4E0F-B31D-F4B1C9DC93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583CFC-05A3-4743-9A2E-7C2095B8D4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9A751892-92F2-4CB4-BCAB-6D0AAF8F16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5934046E-4D7C-4AA6-8633-29944553F1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421462AB-19D6-42DB-A850-F35B82C7B8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208D8C07-9637-45D3-9E40-7C5C400778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883C90A1-D75A-4818-9F01-B4BF19D747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808F87B-C4B8-4084-BD89-E41A1A44E7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7FC0B23-1372-4455-98CE-E0FC7FF99A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D14B79DD-45AC-487C-B361-0312B3C85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DA09C7F-7AF3-4B6C-BC42-92780A6827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FF7EBDD4-71BF-4FAF-B00B-444F9AE208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AF5E4290-F8B0-440E-A418-613A1552DF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F0BF04A-FCC8-42BF-AD17-10F0ACB44D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06F0A57-55BB-457C-9C8C-3DEE71009AD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0DB408E-A426-4658-B39D-0BBF09463E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BEFFABCA-CAA4-45E4-A7D4-DB3D2C864D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99494AF8-97E4-4473-AA6E-B4AB1279E8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05C67DC-0E54-4C69-90BE-8374C7E970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2B38B94-E895-4324-B699-EEF28E0522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41E77CC3-723C-4C87-A1BA-D8E35B8017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CC5757E8-4CBE-4EA3-98AF-96361C9183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51E4772B-9FB7-4AC7-B352-C444891670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7F853444-696F-4B42-8C91-1F6EDD53DD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CD1A3085-30B0-496B-B9D3-55280769A6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1B2519D7-F51F-4583-9B50-41B493C148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6E1141E0-4F4D-4B40-BDB5-B2DD0FAEB3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62B6B6-DAFD-4A39-B22D-5A82730F9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en-US" dirty="0"/>
              <a:t>Two Coccolithophore Species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5E0C91A-3F1D-43D7-9AB4-5D0A17D5C4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3A6C27A1-A438-4EC6-93BF-EC26F29BB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02FD1-5019-4FC6-9569-F61303EC9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9" r="30599" b="1"/>
          <a:stretch/>
        </p:blipFill>
        <p:spPr>
          <a:xfrm>
            <a:off x="-1554" y="1731"/>
            <a:ext cx="465585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7BE63-5111-44F7-AB09-F1D57E9AF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i="1" dirty="0"/>
              <a:t>E. Huxleyi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i="1" dirty="0"/>
              <a:t>E. Huxleyi</a:t>
            </a:r>
            <a:r>
              <a:rPr lang="en-US" sz="1300" dirty="0"/>
              <a:t> is the third most abundant coccolithophores species in the ocean.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Study of </a:t>
            </a:r>
            <a:r>
              <a:rPr lang="en-US" sz="1300" i="1" dirty="0"/>
              <a:t>E. Huxleyi</a:t>
            </a:r>
            <a:r>
              <a:rPr lang="en-US" sz="1300" dirty="0"/>
              <a:t> is important because of its distribution throughout oceans and its link to the chemical balance between the atmosphere, hydrosphere, and geosphere.</a:t>
            </a:r>
          </a:p>
          <a:p>
            <a:pPr>
              <a:lnSpc>
                <a:spcPct val="90000"/>
              </a:lnSpc>
            </a:pPr>
            <a:endParaRPr lang="en-US" sz="1300" i="1" dirty="0"/>
          </a:p>
          <a:p>
            <a:pPr>
              <a:lnSpc>
                <a:spcPct val="90000"/>
              </a:lnSpc>
            </a:pPr>
            <a:r>
              <a:rPr lang="en-US" sz="1300" b="1" i="1" dirty="0"/>
              <a:t>G. Oceanica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i="1" dirty="0"/>
              <a:t>G. Oceanica </a:t>
            </a:r>
            <a:r>
              <a:rPr lang="en-US" sz="1300" dirty="0"/>
              <a:t>is another species of coccolithophores covered with coccoliths. G. Oceanica is closely related to E. Huxleyi, and it also calcifies.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300" dirty="0"/>
              <a:t>The study of the </a:t>
            </a:r>
            <a:r>
              <a:rPr lang="en-US" sz="1300" i="1" dirty="0"/>
              <a:t>G. Oceanica </a:t>
            </a:r>
            <a:r>
              <a:rPr lang="en-US" sz="1300" dirty="0"/>
              <a:t>species is of interest since it significantly contributes to coccolithophore blooms in coastal areas </a:t>
            </a:r>
            <a:endParaRPr lang="en-US" sz="1300" i="1" dirty="0"/>
          </a:p>
          <a:p>
            <a:pPr>
              <a:lnSpc>
                <a:spcPct val="90000"/>
              </a:lnSpc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072061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825F1-D906-4736-B66A-8017EBD40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4438F-4B37-483B-8EA5-22F39E265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/>
              <a:t>𝑎</a:t>
            </a:r>
            <a:r>
              <a:rPr lang="en-US" sz="4000" baseline="-25000" dirty="0"/>
              <a:t>𝑖𝑗</a:t>
            </a:r>
            <a:r>
              <a:rPr lang="en-US" sz="4000" dirty="0"/>
              <a:t>=| 0.5 + 0.5 × 𝑐𝑜𝑟(𝑥</a:t>
            </a:r>
            <a:r>
              <a:rPr lang="en-US" sz="4000" baseline="-25000" dirty="0"/>
              <a:t>𝑖</a:t>
            </a:r>
            <a:r>
              <a:rPr lang="en-US" sz="4000" dirty="0"/>
              <a:t>, 𝑥</a:t>
            </a:r>
            <a:r>
              <a:rPr lang="en-US" sz="4000" baseline="-25000" dirty="0"/>
              <a:t>𝑗</a:t>
            </a:r>
            <a:r>
              <a:rPr lang="en-US" sz="4000" dirty="0"/>
              <a:t>)|</a:t>
            </a:r>
            <a:r>
              <a:rPr lang="en-US" sz="4000" baseline="30000" dirty="0"/>
              <a:t>𝛽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2400" dirty="0"/>
              <a:t>		Where 𝛽 = soft-thresholding power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4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3DE4-61EE-46A4-B99C-7F544F08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Adjacency versus correlation in weighted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2C886E-D4F6-43D0-AD0C-2053805C8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67" y="2057926"/>
            <a:ext cx="4847696" cy="4369598"/>
          </a:xfrm>
        </p:spPr>
      </p:pic>
    </p:spTree>
    <p:extLst>
      <p:ext uri="{BB962C8B-B14F-4D97-AF65-F5344CB8AC3E}">
        <p14:creationId xmlns:p14="http://schemas.microsoft.com/office/powerpoint/2010/main" val="391559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89AD-547A-496C-82DB-FA55B0DB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Soft-thresholding power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37161-039E-4127-9835-40B5CF7DE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Raising the correlation to a power 𝛽 will reduce the noise of the correlations in the adjacency matrix.</a:t>
            </a:r>
          </a:p>
          <a:p>
            <a:r>
              <a:rPr lang="en-US" dirty="0"/>
              <a:t>R function </a:t>
            </a:r>
            <a:r>
              <a:rPr lang="en-US" dirty="0" err="1"/>
              <a:t>pickSoftThreshold</a:t>
            </a:r>
            <a:r>
              <a:rPr lang="en-US" dirty="0"/>
              <a:t>() was used to select the threshold value 𝛽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32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A13D9-C972-441D-8A9F-B0FB8052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𝛽 Selection for E. Huxleyi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142AA8-CD1E-4098-9894-B2A6736FB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04999"/>
            <a:ext cx="8427447" cy="4583349"/>
          </a:xfrm>
        </p:spPr>
      </p:pic>
    </p:spTree>
    <p:extLst>
      <p:ext uri="{BB962C8B-B14F-4D97-AF65-F5344CB8AC3E}">
        <p14:creationId xmlns:p14="http://schemas.microsoft.com/office/powerpoint/2010/main" val="1363174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6B91-23C4-4BB6-866E-C3C36327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𝛽 Selection for G. Oceanica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BA302D-DAFC-4821-98E3-87BF3C598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8518340" cy="4593077"/>
          </a:xfrm>
        </p:spPr>
      </p:pic>
    </p:spTree>
    <p:extLst>
      <p:ext uri="{BB962C8B-B14F-4D97-AF65-F5344CB8AC3E}">
        <p14:creationId xmlns:p14="http://schemas.microsoft.com/office/powerpoint/2010/main" val="2917109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FD5F-1333-42A5-BE4E-295D7F25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soft thresholding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DB73-50ED-478B-8935-1AE014424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Robustness</a:t>
            </a:r>
            <a:r>
              <a:rPr lang="en-US" dirty="0"/>
              <a:t>: Network results are highly robust with respect to the choice of the power B</a:t>
            </a:r>
          </a:p>
          <a:p>
            <a:r>
              <a:rPr lang="en-US" b="1" dirty="0"/>
              <a:t>Calibration</a:t>
            </a:r>
            <a:r>
              <a:rPr lang="en-US" dirty="0"/>
              <a:t> of different networks becomes straight forward, which facilitates consensus module analysis</a:t>
            </a:r>
          </a:p>
          <a:p>
            <a:r>
              <a:rPr lang="en-US" b="1" dirty="0"/>
              <a:t>Module preservation</a:t>
            </a:r>
            <a:r>
              <a:rPr lang="en-US" dirty="0"/>
              <a:t> statistics are particularly sensitive for measuring connectivity preservation in weighted networks</a:t>
            </a:r>
          </a:p>
        </p:txBody>
      </p:sp>
    </p:spTree>
    <p:extLst>
      <p:ext uri="{BB962C8B-B14F-4D97-AF65-F5344CB8AC3E}">
        <p14:creationId xmlns:p14="http://schemas.microsoft.com/office/powerpoint/2010/main" val="124841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5193-1F3D-4524-A30D-5F97493C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Overlap Matrix based network construction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4141212-9B9F-430A-8A25-18B90685B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14" y="2287555"/>
            <a:ext cx="3661557" cy="3778250"/>
          </a:xfrm>
        </p:spPr>
      </p:pic>
      <p:graphicFrame>
        <p:nvGraphicFramePr>
          <p:cNvPr id="17" name="Object 5">
            <a:extLst>
              <a:ext uri="{FF2B5EF4-FFF2-40B4-BE49-F238E27FC236}">
                <a16:creationId xmlns:a16="http://schemas.microsoft.com/office/drawing/2014/main" id="{2E572C74-BED6-4687-80A4-14EF19FE7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355682"/>
              </p:ext>
            </p:extLst>
          </p:nvPr>
        </p:nvGraphicFramePr>
        <p:xfrm>
          <a:off x="6139543" y="2203582"/>
          <a:ext cx="472440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Equation" r:id="rId4" imgW="2209800" imgH="406400" progId="Equation.DSMT4">
                  <p:embed/>
                </p:oleObj>
              </mc:Choice>
              <mc:Fallback>
                <p:oleObj name="Equation" r:id="rId4" imgW="2209800" imgH="406400" progId="Equation.DSMT4">
                  <p:embed/>
                  <p:pic>
                    <p:nvPicPr>
                      <p:cNvPr id="51205" name="Object 5">
                        <a:extLst>
                          <a:ext uri="{FF2B5EF4-FFF2-40B4-BE49-F238E27FC236}">
                            <a16:creationId xmlns:a16="http://schemas.microsoft.com/office/drawing/2014/main" id="{2D0E66D5-6850-4E43-9144-EEA63055F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9543" y="2203582"/>
                        <a:ext cx="472440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38DA06F2-EE99-48E6-8371-81C3804A6C25}"/>
              </a:ext>
            </a:extLst>
          </p:cNvPr>
          <p:cNvSpPr/>
          <p:nvPr/>
        </p:nvSpPr>
        <p:spPr>
          <a:xfrm>
            <a:off x="6139543" y="3761570"/>
            <a:ext cx="56823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N</a:t>
            </a:r>
            <a:r>
              <a:rPr lang="en-US" altLang="zh-CN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(</a:t>
            </a:r>
            <a:r>
              <a:rPr lang="en-US" altLang="zh-CN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) denotes the set of 1-step (i.e. direct) neighbors of node </a:t>
            </a:r>
            <a:r>
              <a:rPr lang="en-US" altLang="zh-CN" dirty="0" err="1">
                <a:ea typeface="SimSun" panose="02010600030101010101" pitchFamily="2" charset="-122"/>
              </a:rPr>
              <a:t>i</a:t>
            </a:r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Adding 1-a</a:t>
            </a:r>
            <a:r>
              <a:rPr lang="en-US" altLang="zh-CN" baseline="-25000" dirty="0">
                <a:ea typeface="SimSun" panose="02010600030101010101" pitchFamily="2" charset="-122"/>
              </a:rPr>
              <a:t>ij</a:t>
            </a:r>
            <a:r>
              <a:rPr lang="en-US" altLang="zh-CN" dirty="0">
                <a:ea typeface="SimSun" panose="02010600030101010101" pitchFamily="2" charset="-122"/>
              </a:rPr>
              <a:t>to the denominator prevents it from becoming 0.</a:t>
            </a:r>
          </a:p>
        </p:txBody>
      </p:sp>
    </p:spTree>
    <p:extLst>
      <p:ext uri="{BB962C8B-B14F-4D97-AF65-F5344CB8AC3E}">
        <p14:creationId xmlns:p14="http://schemas.microsoft.com/office/powerpoint/2010/main" val="279964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21B7-F968-4C41-B44B-12742A6A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Consensus 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A3C16-247F-4DE7-BA6B-9F806FBB6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 wise minimum from 2 TOM matrices</a:t>
            </a:r>
          </a:p>
          <a:p>
            <a:r>
              <a:rPr lang="en-US" dirty="0"/>
              <a:t>Consensus topological overlap of two genes is only large if the corresponding entries in the two sets are also large.</a:t>
            </a:r>
          </a:p>
          <a:p>
            <a:r>
              <a:rPr lang="en-US" dirty="0"/>
              <a:t>Provides network structure having clusters of genes sharing many common neighbors</a:t>
            </a:r>
          </a:p>
        </p:txBody>
      </p:sp>
    </p:spTree>
    <p:extLst>
      <p:ext uri="{BB962C8B-B14F-4D97-AF65-F5344CB8AC3E}">
        <p14:creationId xmlns:p14="http://schemas.microsoft.com/office/powerpoint/2010/main" val="308929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F318-2558-4441-B2E8-88C9CD2B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F03CA-7656-416F-818C-AFAB7CF6F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clustering coupled with the topological overlap dissimilarity measure was used.</a:t>
            </a:r>
          </a:p>
          <a:p>
            <a:r>
              <a:rPr lang="en-US" dirty="0"/>
              <a:t>Based on the resulting cluster tree, we define modules as branches.	</a:t>
            </a:r>
          </a:p>
          <a:p>
            <a:r>
              <a:rPr lang="en-US" dirty="0"/>
              <a:t>Modules are either labeled by colors (turquoise, blue, brown, etc.)</a:t>
            </a:r>
          </a:p>
        </p:txBody>
      </p:sp>
    </p:spTree>
    <p:extLst>
      <p:ext uri="{BB962C8B-B14F-4D97-AF65-F5344CB8AC3E}">
        <p14:creationId xmlns:p14="http://schemas.microsoft.com/office/powerpoint/2010/main" val="1287868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1981-F4B5-4225-82BC-FEA231F0E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8A737-EFF0-41E7-B59A-A7A68291266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501301"/>
            <a:ext cx="7805032" cy="497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5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A0F2-7E84-4AAA-B24E-08C41CBA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 Co-expression Network (GCN)?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4F60C-B2AC-4DA7-80BD-54CC31CAA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9734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GCN is an undirected graph, where each node corresponds to a gene, and a pair of nodes is connected with an edge if there is a significant co-expression relationship between them.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52BE9-F8DD-4D5D-AF76-236CA3302DA6}"/>
              </a:ext>
            </a:extLst>
          </p:cNvPr>
          <p:cNvSpPr txBox="1"/>
          <p:nvPr/>
        </p:nvSpPr>
        <p:spPr>
          <a:xfrm>
            <a:off x="8742782" y="4469363"/>
            <a:ext cx="4035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Nodes</a:t>
            </a:r>
            <a:r>
              <a:rPr lang="en-US" dirty="0"/>
              <a:t>: Genes</a:t>
            </a:r>
          </a:p>
          <a:p>
            <a:r>
              <a:rPr lang="en-US" b="1" dirty="0"/>
              <a:t>Edges</a:t>
            </a:r>
            <a:r>
              <a:rPr lang="en-US" dirty="0"/>
              <a:t>: “direct” co-expression between two genes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A8867-0A18-4848-872A-153E41E1D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12" y="3268331"/>
            <a:ext cx="7184571" cy="30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8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8FBE-FD8D-41C8-BE12-F629E7E5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2F962-1CE5-4127-ACA1-087BC2CF2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consensus tree was cut at height 30 with </a:t>
            </a:r>
            <a:r>
              <a:rPr lang="en-US" dirty="0" err="1"/>
              <a:t>deepSplit</a:t>
            </a:r>
            <a:r>
              <a:rPr lang="en-US" dirty="0"/>
              <a:t> 2</a:t>
            </a:r>
          </a:p>
          <a:p>
            <a:endParaRPr lang="en-US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unmergedLabels</a:t>
            </a: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= </a:t>
            </a:r>
            <a:r>
              <a:rPr lang="en-US" sz="16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cutreeDynamic</a:t>
            </a: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(</a:t>
            </a:r>
            <a:r>
              <a:rPr lang="en-US" sz="16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dendro</a:t>
            </a: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= </a:t>
            </a:r>
            <a:r>
              <a:rPr lang="en-US" sz="16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consTree</a:t>
            </a: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                            </a:t>
            </a:r>
            <a:r>
              <a:rPr lang="en-US" sz="16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distM</a:t>
            </a: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= 1-consensusTOM,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                            </a:t>
            </a:r>
            <a:r>
              <a:rPr lang="en-US" sz="16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deepSplit</a:t>
            </a: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= 2,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                            </a:t>
            </a:r>
            <a:r>
              <a:rPr lang="en-US" sz="16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cutHeight</a:t>
            </a: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= 30,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                            </a:t>
            </a:r>
            <a:r>
              <a:rPr lang="en-US" sz="16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minClusterSize</a:t>
            </a: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= 30,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                            </a:t>
            </a:r>
            <a:r>
              <a:rPr lang="en-US" sz="1600" b="1" dirty="0" err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pamRespectsDendro</a:t>
            </a:r>
            <a:r>
              <a:rPr lang="en-US" sz="16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= FALSE);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73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741D-3BA3-4BE2-99C2-5752B72A7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identification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CA390E-895D-408E-BA19-5B90B6B6DB0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6917" y="1264555"/>
            <a:ext cx="5606515" cy="53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85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DC2D-56FF-4768-BDEE-45A771C5E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similar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479C0-E380-489C-8829-BA8BB4E9C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Those unmerged modules can be further combined by grouping modules with similar eigen genes.</a:t>
            </a:r>
          </a:p>
        </p:txBody>
      </p:sp>
    </p:spTree>
    <p:extLst>
      <p:ext uri="{BB962C8B-B14F-4D97-AF65-F5344CB8AC3E}">
        <p14:creationId xmlns:p14="http://schemas.microsoft.com/office/powerpoint/2010/main" val="2123736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6118-0364-44FC-87F9-729E99C03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Module eigengene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FF792-E01B-4353-A1AF-9AB6A4F57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compare one gene module against another, it is advantageous to take only a representative of that module rather than taking all the genes.</a:t>
            </a:r>
            <a:endParaRPr lang="en-US" altLang="en-US" dirty="0"/>
          </a:p>
          <a:p>
            <a:r>
              <a:rPr lang="en-US" altLang="en-US" dirty="0"/>
              <a:t>Such module </a:t>
            </a:r>
            <a:r>
              <a:rPr lang="en-US" dirty="0"/>
              <a:t>representative is called module eigengene.</a:t>
            </a:r>
          </a:p>
          <a:p>
            <a:r>
              <a:rPr lang="en-US" dirty="0"/>
              <a:t>That is done by performing Principal Component Analysis on each module which reduces your data meaningfully</a:t>
            </a:r>
          </a:p>
          <a:p>
            <a:r>
              <a:rPr lang="en-US" dirty="0"/>
              <a:t>Then by taking the first principal component as a summary of that module.</a:t>
            </a:r>
          </a:p>
          <a:p>
            <a:r>
              <a:rPr lang="en-US" dirty="0"/>
              <a:t>This first principal component is called "eigengene" .</a:t>
            </a:r>
          </a:p>
        </p:txBody>
      </p:sp>
    </p:spTree>
    <p:extLst>
      <p:ext uri="{BB962C8B-B14F-4D97-AF65-F5344CB8AC3E}">
        <p14:creationId xmlns:p14="http://schemas.microsoft.com/office/powerpoint/2010/main" val="91623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731D-C83D-4429-94B2-DE29AA9A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 of consensus module eigengenes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709A11-FE64-4121-B638-048C231CC7A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4" y="1905000"/>
            <a:ext cx="8121927" cy="46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37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1FBCC-9FFB-4C60-91C9-15591EEE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 of two data sets and module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4E13F-CFA1-423A-A5EF-3645C1FAD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Hierarchical clustering analysis was also performed on each dataset (E. Huxleyi and G. Oceanica) separately and identified modules were imposed on it</a:t>
            </a:r>
          </a:p>
        </p:txBody>
      </p:sp>
    </p:spTree>
    <p:extLst>
      <p:ext uri="{BB962C8B-B14F-4D97-AF65-F5344CB8AC3E}">
        <p14:creationId xmlns:p14="http://schemas.microsoft.com/office/powerpoint/2010/main" val="1114269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3FE94-B89C-414E-8291-75575284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Huxleyi  Hierarchical clustered tree and module assignment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B8395-78F3-4BE4-95AB-B940454293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9837" y="2259550"/>
            <a:ext cx="5262465" cy="3618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36790A-0D9E-49A0-BC7B-3697ADBA36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9804" y="2259550"/>
            <a:ext cx="5560074" cy="36187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949B9E-844D-4DBC-9C4E-BBA969F7B313}"/>
              </a:ext>
            </a:extLst>
          </p:cNvPr>
          <p:cNvSpPr/>
          <p:nvPr/>
        </p:nvSpPr>
        <p:spPr>
          <a:xfrm>
            <a:off x="1726650" y="5771171"/>
            <a:ext cx="9274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Unmerged modules Analysis							Merged modules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57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5709-0D2E-44CF-8768-9FF42A395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G. Oceanica Hierarchical clustered tree and module assignment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75C77-753F-40ED-980A-8898058D16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9167" y="2222242"/>
            <a:ext cx="5343947" cy="3665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A76AD-344E-4603-BD41-D503611501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4149" y="2222241"/>
            <a:ext cx="5402422" cy="3665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AB755-904E-49D9-9711-6674EEBC7773}"/>
              </a:ext>
            </a:extLst>
          </p:cNvPr>
          <p:cNvSpPr txBox="1"/>
          <p:nvPr/>
        </p:nvSpPr>
        <p:spPr>
          <a:xfrm>
            <a:off x="2108718" y="6102220"/>
            <a:ext cx="9013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Unmerged modules Analysis						Merged modules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70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2F3D-40C3-47E3-8CAC-54551F02D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module preservation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1EF7-592E-407C-989B-F40657708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3125755"/>
            <a:ext cx="8915400" cy="2785467"/>
          </a:xfrm>
        </p:spPr>
        <p:txBody>
          <a:bodyPr/>
          <a:lstStyle/>
          <a:p>
            <a:r>
              <a:rPr lang="en-US" dirty="0"/>
              <a:t>Z-Score was calculated to assess module preservation between the two networks</a:t>
            </a:r>
          </a:p>
          <a:p>
            <a:r>
              <a:rPr lang="en-US" dirty="0"/>
              <a:t>Z &gt; 10 </a:t>
            </a:r>
            <a:r>
              <a:rPr lang="en-US" altLang="en-US" dirty="0">
                <a:sym typeface="Wingdings" panose="05000000000000000000" pitchFamily="2" charset="2"/>
              </a:rPr>
              <a:t> High preservation</a:t>
            </a:r>
          </a:p>
          <a:p>
            <a:r>
              <a:rPr lang="en-US" dirty="0"/>
              <a:t>5 &lt; Z &lt; 10 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moderate preservation</a:t>
            </a:r>
          </a:p>
          <a:p>
            <a:r>
              <a:rPr lang="en-US" dirty="0"/>
              <a:t>Z &lt; 5 </a:t>
            </a:r>
            <a:r>
              <a:rPr lang="en-US" altLang="en-US" dirty="0">
                <a:sym typeface="Wingdings" panose="05000000000000000000" pitchFamily="2" charset="2"/>
              </a:rPr>
              <a:t> No preservation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00862CF-89CB-4639-B348-C0776ABCB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8D9E827-4A52-490D-A7F2-D1EBAE5E95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060391"/>
              </p:ext>
            </p:extLst>
          </p:nvPr>
        </p:nvGraphicFramePr>
        <p:xfrm>
          <a:off x="4812183" y="1774134"/>
          <a:ext cx="3251765" cy="76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r:id="rId3" imgW="3573780" imgH="845820" progId="Unknown">
                  <p:embed/>
                </p:oleObj>
              </mc:Choice>
              <mc:Fallback>
                <p:oleObj r:id="rId3" imgW="3573780" imgH="845820" progId="Unknown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2183" y="1774134"/>
                        <a:ext cx="3251765" cy="7648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46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A88D1-0C89-442E-98E4-76F8DAE7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Assessing module preservation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605FE1-3BA9-42EE-A91E-089ACCFFB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695019"/>
              </p:ext>
            </p:extLst>
          </p:nvPr>
        </p:nvGraphicFramePr>
        <p:xfrm>
          <a:off x="690463" y="1380922"/>
          <a:ext cx="5038530" cy="46708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27866">
                  <a:extLst>
                    <a:ext uri="{9D8B030D-6E8A-4147-A177-3AD203B41FA5}">
                      <a16:colId xmlns:a16="http://schemas.microsoft.com/office/drawing/2014/main" val="2553892552"/>
                    </a:ext>
                  </a:extLst>
                </a:gridCol>
                <a:gridCol w="1811450">
                  <a:extLst>
                    <a:ext uri="{9D8B030D-6E8A-4147-A177-3AD203B41FA5}">
                      <a16:colId xmlns:a16="http://schemas.microsoft.com/office/drawing/2014/main" val="694077618"/>
                    </a:ext>
                  </a:extLst>
                </a:gridCol>
                <a:gridCol w="1299214">
                  <a:extLst>
                    <a:ext uri="{9D8B030D-6E8A-4147-A177-3AD203B41FA5}">
                      <a16:colId xmlns:a16="http://schemas.microsoft.com/office/drawing/2014/main" val="94111365"/>
                    </a:ext>
                  </a:extLst>
                </a:gridCol>
              </a:tblGrid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</a:t>
                      </a:r>
                    </a:p>
                  </a:txBody>
                  <a:tcPr marL="67469" marR="67469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 Size</a:t>
                      </a:r>
                    </a:p>
                  </a:txBody>
                  <a:tcPr marL="67469" marR="67469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Z-Score</a:t>
                      </a:r>
                    </a:p>
                  </a:txBody>
                  <a:tcPr marL="67469" marR="67469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536764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pink</a:t>
                      </a: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221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29.80328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1715806782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brown</a:t>
                      </a: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314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27.04081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2913681857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purple</a:t>
                      </a: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210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19.79626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895833987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grey60</a:t>
                      </a: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161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19.58156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1704817549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yellow</a:t>
                      </a: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274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18.78055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3223653079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lightyellow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153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18.67151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2422673859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greenyellow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196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18.02123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450104574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darkolivegreen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17.54934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4182902511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182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16.91372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3050299457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magenta</a:t>
                      </a: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218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15.71001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4216448186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</a:t>
                      </a: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245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15.25065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1681969061"/>
                  </a:ext>
                </a:extLst>
              </a:tr>
              <a:tr h="358645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7469" marR="67469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115</a:t>
                      </a:r>
                    </a:p>
                  </a:txBody>
                  <a:tcPr marL="67469" marR="67469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13.74684</a:t>
                      </a:r>
                    </a:p>
                  </a:txBody>
                  <a:tcPr marL="67469" marR="67469" marT="0" marB="0" anchor="b"/>
                </a:tc>
                <a:extLst>
                  <a:ext uri="{0D108BD9-81ED-4DB2-BD59-A6C34878D82A}">
                    <a16:rowId xmlns:a16="http://schemas.microsoft.com/office/drawing/2014/main" val="271811930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A74D1FB-2387-43CD-8B7E-6BADD3C4C896}"/>
              </a:ext>
            </a:extLst>
          </p:cNvPr>
          <p:cNvSpPr txBox="1"/>
          <p:nvPr/>
        </p:nvSpPr>
        <p:spPr>
          <a:xfrm>
            <a:off x="1604865" y="6186199"/>
            <a:ext cx="951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Unmerged modules Analysis						   Merged modules Analysis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EDF837-0FE7-4523-80E6-6D1198471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862046"/>
              </p:ext>
            </p:extLst>
          </p:nvPr>
        </p:nvGraphicFramePr>
        <p:xfrm>
          <a:off x="6244566" y="1372687"/>
          <a:ext cx="5409341" cy="46706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9764">
                  <a:extLst>
                    <a:ext uri="{9D8B030D-6E8A-4147-A177-3AD203B41FA5}">
                      <a16:colId xmlns:a16="http://schemas.microsoft.com/office/drawing/2014/main" val="3437714191"/>
                    </a:ext>
                  </a:extLst>
                </a:gridCol>
                <a:gridCol w="1691992">
                  <a:extLst>
                    <a:ext uri="{9D8B030D-6E8A-4147-A177-3AD203B41FA5}">
                      <a16:colId xmlns:a16="http://schemas.microsoft.com/office/drawing/2014/main" val="1523703457"/>
                    </a:ext>
                  </a:extLst>
                </a:gridCol>
                <a:gridCol w="1617585">
                  <a:extLst>
                    <a:ext uri="{9D8B030D-6E8A-4147-A177-3AD203B41FA5}">
                      <a16:colId xmlns:a16="http://schemas.microsoft.com/office/drawing/2014/main" val="4178327875"/>
                    </a:ext>
                  </a:extLst>
                </a:gridCol>
              </a:tblGrid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 </a:t>
                      </a:r>
                      <a:r>
                        <a:rPr 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Z-Score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777702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paleturquoise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1361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37.71636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84344045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darkolivegreen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661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30.84493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49551504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magenta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973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20.76983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23969345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orange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360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17.6227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50195385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green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17.0803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93702390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lightyellow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16.66606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62855164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tan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14.32406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97684449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lightcyan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13.06638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55058719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saddlebrown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12.72574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80486398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midnightblue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11.53779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59584489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lightgreen</a:t>
                      </a:r>
                      <a:endParaRPr lang="en-US" sz="1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11.48454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51786480"/>
                  </a:ext>
                </a:extLst>
              </a:tr>
              <a:tr h="35232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black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10.87629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40672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407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D7E7-A811-49BA-B7AC-B16641A8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Gene Co-expression Network Analysis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BE12-E196-4F3E-B45F-D5F92335C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Systems biology method for describing the correlation patterns among genes across RNA-Seq and microarray samples.</a:t>
            </a:r>
          </a:p>
        </p:txBody>
      </p:sp>
    </p:spTree>
    <p:extLst>
      <p:ext uri="{BB962C8B-B14F-4D97-AF65-F5344CB8AC3E}">
        <p14:creationId xmlns:p14="http://schemas.microsoft.com/office/powerpoint/2010/main" val="1132152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F812C-4610-4F6F-8679-674A01B2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Module-trait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D8A-F7DA-4217-8AE3-E9B11182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0Ca.NoSpike</a:t>
            </a:r>
            <a:r>
              <a:rPr lang="en-US" dirty="0"/>
              <a:t>: 0mM calcium without spike of sodium carbonate</a:t>
            </a:r>
          </a:p>
          <a:p>
            <a:r>
              <a:rPr lang="en-US" b="1" dirty="0"/>
              <a:t>0Ca.Spike</a:t>
            </a:r>
            <a:r>
              <a:rPr lang="en-US" dirty="0"/>
              <a:t>: 0mM calcium with a spike of sodium carbonate</a:t>
            </a:r>
          </a:p>
          <a:p>
            <a:r>
              <a:rPr lang="en-US" b="1" dirty="0"/>
              <a:t>9Ca.NoSpike</a:t>
            </a:r>
            <a:r>
              <a:rPr lang="en-US" dirty="0"/>
              <a:t>: 9mM calcium without spike of sodium carbonate</a:t>
            </a:r>
          </a:p>
          <a:p>
            <a:r>
              <a:rPr lang="en-US" b="1" dirty="0"/>
              <a:t>9Ca.Spike</a:t>
            </a:r>
            <a:r>
              <a:rPr lang="en-US" dirty="0"/>
              <a:t>: 9mM calcium with a spike of sodium carbonate</a:t>
            </a:r>
          </a:p>
          <a:p>
            <a:r>
              <a:rPr lang="en-US" b="1" dirty="0" err="1"/>
              <a:t>NoSpike</a:t>
            </a:r>
            <a:r>
              <a:rPr lang="en-US" dirty="0"/>
              <a:t>: Spike of sodium carbonate</a:t>
            </a:r>
          </a:p>
          <a:p>
            <a:r>
              <a:rPr lang="en-US" b="1" dirty="0"/>
              <a:t>Spike</a:t>
            </a:r>
            <a:r>
              <a:rPr lang="en-US" dirty="0"/>
              <a:t>: No spike of sodium carbonate</a:t>
            </a:r>
          </a:p>
          <a:p>
            <a:r>
              <a:rPr lang="it-IT" b="1" dirty="0"/>
              <a:t>0Ca</a:t>
            </a:r>
            <a:r>
              <a:rPr lang="it-IT" dirty="0"/>
              <a:t>: 0mM calcium</a:t>
            </a:r>
            <a:endParaRPr lang="en-US" dirty="0"/>
          </a:p>
          <a:p>
            <a:r>
              <a:rPr lang="it-IT" b="1" dirty="0"/>
              <a:t>9Ca</a:t>
            </a:r>
            <a:r>
              <a:rPr lang="it-IT" dirty="0"/>
              <a:t>: 9mM calcium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0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9AED-4270-4344-AA08-45693178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Module-trait relationship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0062-12BA-4C5E-9FDA-A1448A86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4866"/>
            <a:ext cx="8915400" cy="569168"/>
          </a:xfrm>
        </p:spPr>
        <p:txBody>
          <a:bodyPr/>
          <a:lstStyle/>
          <a:p>
            <a:r>
              <a:rPr lang="en-US" dirty="0" err="1"/>
              <a:t>ME_trait_cor</a:t>
            </a:r>
            <a:r>
              <a:rPr lang="en-US" dirty="0"/>
              <a:t> = </a:t>
            </a:r>
            <a:r>
              <a:rPr lang="en-US" dirty="0" err="1"/>
              <a:t>cor</a:t>
            </a:r>
            <a:r>
              <a:rPr lang="en-US" dirty="0"/>
              <a:t>(ME, </a:t>
            </a:r>
            <a:r>
              <a:rPr lang="en-US" dirty="0" err="1"/>
              <a:t>datTraits</a:t>
            </a:r>
            <a:r>
              <a:rPr lang="en-US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E67BAD4-C382-43E7-890E-CE3B9F672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31707"/>
              </p:ext>
            </p:extLst>
          </p:nvPr>
        </p:nvGraphicFramePr>
        <p:xfrm>
          <a:off x="251926" y="2341982"/>
          <a:ext cx="11902748" cy="37033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12799">
                  <a:extLst>
                    <a:ext uri="{9D8B030D-6E8A-4147-A177-3AD203B41FA5}">
                      <a16:colId xmlns:a16="http://schemas.microsoft.com/office/drawing/2014/main" val="2420398016"/>
                    </a:ext>
                  </a:extLst>
                </a:gridCol>
                <a:gridCol w="1645942">
                  <a:extLst>
                    <a:ext uri="{9D8B030D-6E8A-4147-A177-3AD203B41FA5}">
                      <a16:colId xmlns:a16="http://schemas.microsoft.com/office/drawing/2014/main" val="2628450935"/>
                    </a:ext>
                  </a:extLst>
                </a:gridCol>
                <a:gridCol w="1332923">
                  <a:extLst>
                    <a:ext uri="{9D8B030D-6E8A-4147-A177-3AD203B41FA5}">
                      <a16:colId xmlns:a16="http://schemas.microsoft.com/office/drawing/2014/main" val="2861285129"/>
                    </a:ext>
                  </a:extLst>
                </a:gridCol>
                <a:gridCol w="1647097">
                  <a:extLst>
                    <a:ext uri="{9D8B030D-6E8A-4147-A177-3AD203B41FA5}">
                      <a16:colId xmlns:a16="http://schemas.microsoft.com/office/drawing/2014/main" val="3763667071"/>
                    </a:ext>
                  </a:extLst>
                </a:gridCol>
                <a:gridCol w="1332923">
                  <a:extLst>
                    <a:ext uri="{9D8B030D-6E8A-4147-A177-3AD203B41FA5}">
                      <a16:colId xmlns:a16="http://schemas.microsoft.com/office/drawing/2014/main" val="2592590685"/>
                    </a:ext>
                  </a:extLst>
                </a:gridCol>
                <a:gridCol w="1182766">
                  <a:extLst>
                    <a:ext uri="{9D8B030D-6E8A-4147-A177-3AD203B41FA5}">
                      <a16:colId xmlns:a16="http://schemas.microsoft.com/office/drawing/2014/main" val="1813650445"/>
                    </a:ext>
                  </a:extLst>
                </a:gridCol>
                <a:gridCol w="1182766">
                  <a:extLst>
                    <a:ext uri="{9D8B030D-6E8A-4147-A177-3AD203B41FA5}">
                      <a16:colId xmlns:a16="http://schemas.microsoft.com/office/drawing/2014/main" val="2165405288"/>
                    </a:ext>
                  </a:extLst>
                </a:gridCol>
                <a:gridCol w="1182766">
                  <a:extLst>
                    <a:ext uri="{9D8B030D-6E8A-4147-A177-3AD203B41FA5}">
                      <a16:colId xmlns:a16="http://schemas.microsoft.com/office/drawing/2014/main" val="488309151"/>
                    </a:ext>
                  </a:extLst>
                </a:gridCol>
                <a:gridCol w="1182766">
                  <a:extLst>
                    <a:ext uri="{9D8B030D-6E8A-4147-A177-3AD203B41FA5}">
                      <a16:colId xmlns:a16="http://schemas.microsoft.com/office/drawing/2014/main" val="1274645375"/>
                    </a:ext>
                  </a:extLst>
                </a:gridCol>
              </a:tblGrid>
              <a:tr h="229641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Samples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0Ca.NoSpike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0Ca.Spike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9Ca.NoSpike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9Ca.Spike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NoSpike</a:t>
                      </a:r>
                      <a:endParaRPr 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Spike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0Ca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9Ca</a:t>
                      </a:r>
                    </a:p>
                  </a:txBody>
                  <a:tcPr marL="68580" marR="68580" marT="0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323363"/>
                  </a:ext>
                </a:extLst>
              </a:tr>
              <a:tr h="229641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0.217.2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09844787"/>
                  </a:ext>
                </a:extLst>
              </a:tr>
              <a:tr h="229641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0.217.3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06507384"/>
                  </a:ext>
                </a:extLst>
              </a:tr>
              <a:tr h="229641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0S.217.2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97036131"/>
                  </a:ext>
                </a:extLst>
              </a:tr>
              <a:tr h="229641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0S.217.3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9088483"/>
                  </a:ext>
                </a:extLst>
              </a:tr>
              <a:tr h="229641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9.217.2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66933989"/>
                  </a:ext>
                </a:extLst>
              </a:tr>
              <a:tr h="229641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9.217.3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46379440"/>
                  </a:ext>
                </a:extLst>
              </a:tr>
              <a:tr h="229641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9S.217.2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9280996"/>
                  </a:ext>
                </a:extLst>
              </a:tr>
              <a:tr h="229641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9S.217.3</a:t>
                      </a:r>
                    </a:p>
                  </a:txBody>
                  <a:tcPr marL="68580" marR="68580" marT="0" marB="0" anchor="b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7499951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D5C9BB-D6DC-4E26-A46C-67956117B436}"/>
              </a:ext>
            </a:extLst>
          </p:cNvPr>
          <p:cNvSpPr txBox="1"/>
          <p:nvPr/>
        </p:nvSpPr>
        <p:spPr>
          <a:xfrm>
            <a:off x="5411755" y="621325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Traits table</a:t>
            </a:r>
          </a:p>
        </p:txBody>
      </p:sp>
    </p:spTree>
    <p:extLst>
      <p:ext uri="{BB962C8B-B14F-4D97-AF65-F5344CB8AC3E}">
        <p14:creationId xmlns:p14="http://schemas.microsoft.com/office/powerpoint/2010/main" val="200321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D45E-6431-4129-A3B5-79DC51BC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Huxleyi module-trait relationship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1132-65C9-4EE6-97A7-E4E010430476}"/>
              </a:ext>
            </a:extLst>
          </p:cNvPr>
          <p:cNvSpPr/>
          <p:nvPr/>
        </p:nvSpPr>
        <p:spPr>
          <a:xfrm>
            <a:off x="2528596" y="6291238"/>
            <a:ext cx="7940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Module-trait relationship heatmap for E. Huxleyi (unmerged modules)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727E5E-7F3C-40A0-9581-93B4BDDDCC7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57739"/>
            <a:ext cx="7642757" cy="441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06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D45E-6431-4129-A3B5-79DC51BC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G. Oceanica module-trait relationship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1132-65C9-4EE6-97A7-E4E010430476}"/>
              </a:ext>
            </a:extLst>
          </p:cNvPr>
          <p:cNvSpPr/>
          <p:nvPr/>
        </p:nvSpPr>
        <p:spPr>
          <a:xfrm>
            <a:off x="2351311" y="6291238"/>
            <a:ext cx="83322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Module-trait relationship heatmap for G. Oceanica (unmerged modules)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CE25D7-37BB-4F6E-BE12-55B80E98202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53073"/>
            <a:ext cx="7584116" cy="445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379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D45E-6431-4129-A3B5-79DC51BC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 Huxleyi module-trait relationship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1132-65C9-4EE6-97A7-E4E010430476}"/>
              </a:ext>
            </a:extLst>
          </p:cNvPr>
          <p:cNvSpPr/>
          <p:nvPr/>
        </p:nvSpPr>
        <p:spPr>
          <a:xfrm>
            <a:off x="2827179" y="6291238"/>
            <a:ext cx="79403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Module-trait relationship heatmap for E. Huxleyi (merged modules)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F6F9DD-1D1F-4FFD-9652-F9A2C7C6B8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77886" y="1598270"/>
            <a:ext cx="7747482" cy="448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762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2D45E-6431-4129-A3B5-79DC51BC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G. Oceanica module-trait relationship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F41132-65C9-4EE6-97A7-E4E010430476}"/>
              </a:ext>
            </a:extLst>
          </p:cNvPr>
          <p:cNvSpPr/>
          <p:nvPr/>
        </p:nvSpPr>
        <p:spPr>
          <a:xfrm>
            <a:off x="2481943" y="6291238"/>
            <a:ext cx="8089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Module-trait relationship heatmap for G. Oceanica (merged modules)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B3BC3C-D787-463E-9B78-97E518503E1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648407"/>
            <a:ext cx="7690903" cy="44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768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9546-2C0A-43CC-9FD7-1352DCC0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modules to biomineralization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10AA4-7B23-4863-8E64-8BDB7BD7C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investigation of genes involved in the process of biomineralization might also provide information about changes in calcification under future ocean conditions.</a:t>
            </a:r>
          </a:p>
          <a:p>
            <a:r>
              <a:rPr lang="en-US" dirty="0"/>
              <a:t>We have list of 85 genes which are identified as genes which takes part in biomineralization process in E. Huxleyi.</a:t>
            </a:r>
          </a:p>
          <a:p>
            <a:r>
              <a:rPr lang="en-US" dirty="0"/>
              <a:t>These genes are related with all modules to find out which modules they belong to</a:t>
            </a:r>
          </a:p>
          <a:p>
            <a:r>
              <a:rPr lang="en-US" dirty="0"/>
              <a:t>As a result, 18 biomineralization genes were identified which falls in any of the modules.</a:t>
            </a:r>
          </a:p>
        </p:txBody>
      </p:sp>
    </p:spTree>
    <p:extLst>
      <p:ext uri="{BB962C8B-B14F-4D97-AF65-F5344CB8AC3E}">
        <p14:creationId xmlns:p14="http://schemas.microsoft.com/office/powerpoint/2010/main" val="3284071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A91B-A864-47DB-B5B3-A5EF7134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106" y="624110"/>
            <a:ext cx="10086391" cy="1280890"/>
          </a:xfrm>
        </p:spPr>
        <p:txBody>
          <a:bodyPr/>
          <a:lstStyle/>
          <a:p>
            <a:r>
              <a:rPr lang="en-US" dirty="0"/>
              <a:t>Relating modules to biomineralization genes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D57E37-BBB9-4C71-8BE1-E1292737AF7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438" y="1391816"/>
            <a:ext cx="6075215" cy="48905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EFCC8E-8F6F-4592-B695-F5740BC132FF}"/>
              </a:ext>
            </a:extLst>
          </p:cNvPr>
          <p:cNvSpPr/>
          <p:nvPr/>
        </p:nvSpPr>
        <p:spPr>
          <a:xfrm>
            <a:off x="2772383" y="6342301"/>
            <a:ext cx="8284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No. of biomineralization genes in each unmerged module</a:t>
            </a:r>
          </a:p>
        </p:txBody>
      </p:sp>
    </p:spTree>
    <p:extLst>
      <p:ext uri="{BB962C8B-B14F-4D97-AF65-F5344CB8AC3E}">
        <p14:creationId xmlns:p14="http://schemas.microsoft.com/office/powerpoint/2010/main" val="2420685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03ED8-5387-485A-A748-35A7C6CA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Biomineralization genes and GO annotation relationship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D54F3F-D528-432C-8CEF-B5387F73D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8535239"/>
              </p:ext>
            </p:extLst>
          </p:nvPr>
        </p:nvGraphicFramePr>
        <p:xfrm>
          <a:off x="858420" y="1841225"/>
          <a:ext cx="10832841" cy="4937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6941">
                  <a:extLst>
                    <a:ext uri="{9D8B030D-6E8A-4147-A177-3AD203B41FA5}">
                      <a16:colId xmlns:a16="http://schemas.microsoft.com/office/drawing/2014/main" val="2962293903"/>
                    </a:ext>
                  </a:extLst>
                </a:gridCol>
                <a:gridCol w="1221068">
                  <a:extLst>
                    <a:ext uri="{9D8B030D-6E8A-4147-A177-3AD203B41FA5}">
                      <a16:colId xmlns:a16="http://schemas.microsoft.com/office/drawing/2014/main" val="579235251"/>
                    </a:ext>
                  </a:extLst>
                </a:gridCol>
                <a:gridCol w="1623526">
                  <a:extLst>
                    <a:ext uri="{9D8B030D-6E8A-4147-A177-3AD203B41FA5}">
                      <a16:colId xmlns:a16="http://schemas.microsoft.com/office/drawing/2014/main" val="1491708320"/>
                    </a:ext>
                  </a:extLst>
                </a:gridCol>
                <a:gridCol w="1117793">
                  <a:extLst>
                    <a:ext uri="{9D8B030D-6E8A-4147-A177-3AD203B41FA5}">
                      <a16:colId xmlns:a16="http://schemas.microsoft.com/office/drawing/2014/main" val="331657747"/>
                    </a:ext>
                  </a:extLst>
                </a:gridCol>
                <a:gridCol w="1668373">
                  <a:extLst>
                    <a:ext uri="{9D8B030D-6E8A-4147-A177-3AD203B41FA5}">
                      <a16:colId xmlns:a16="http://schemas.microsoft.com/office/drawing/2014/main" val="492540661"/>
                    </a:ext>
                  </a:extLst>
                </a:gridCol>
                <a:gridCol w="1981777">
                  <a:extLst>
                    <a:ext uri="{9D8B030D-6E8A-4147-A177-3AD203B41FA5}">
                      <a16:colId xmlns:a16="http://schemas.microsoft.com/office/drawing/2014/main" val="3454829097"/>
                    </a:ext>
                  </a:extLst>
                </a:gridCol>
                <a:gridCol w="2183363">
                  <a:extLst>
                    <a:ext uri="{9D8B030D-6E8A-4147-A177-3AD203B41FA5}">
                      <a16:colId xmlns:a16="http://schemas.microsoft.com/office/drawing/2014/main" val="3467058585"/>
                    </a:ext>
                  </a:extLst>
                </a:gridCol>
              </a:tblGrid>
              <a:tr h="96269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Gene ID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Biominer</a:t>
                      </a: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process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 term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All genes with same term 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165601"/>
                  </a:ext>
                </a:extLst>
              </a:tr>
              <a:tr h="240672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416800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brown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Ca2+/H+ exchanger (CAX3) (CAX family)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GO:0099516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3.45E-05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ion antiporter activity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200599, 354606, 416800, 433656, 453445, 99943</a:t>
                      </a:r>
                    </a:p>
                  </a:txBody>
                  <a:tcPr marL="24534" marR="24534" marT="0" marB="0"/>
                </a:tc>
                <a:extLst>
                  <a:ext uri="{0D108BD9-81ED-4DB2-BD59-A6C34878D82A}">
                    <a16:rowId xmlns:a16="http://schemas.microsoft.com/office/drawing/2014/main" val="3777503220"/>
                  </a:ext>
                </a:extLst>
              </a:tr>
              <a:tr h="433210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466232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darkolivegreen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anion exchanger-like, SLC4 Na+ independent Cl-/HCO3- exchangers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GO:0000324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0.003746599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fungal-type vacuole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442901, 466232</a:t>
                      </a:r>
                    </a:p>
                  </a:txBody>
                  <a:tcPr marL="24534" marR="24534" marT="0" marB="0"/>
                </a:tc>
                <a:extLst>
                  <a:ext uri="{0D108BD9-81ED-4DB2-BD59-A6C34878D82A}">
                    <a16:rowId xmlns:a16="http://schemas.microsoft.com/office/drawing/2014/main" val="3200329129"/>
                  </a:ext>
                </a:extLst>
              </a:tr>
              <a:tr h="385076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439538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grey60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V-ATPase, A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GO:0033178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5.34E-08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proton-transporting two-sector ATPase complex, catalytic domain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433142, 435128, 439538, 461699, 95543</a:t>
                      </a:r>
                    </a:p>
                  </a:txBody>
                  <a:tcPr marL="24534" marR="24534" marT="0" marB="0"/>
                </a:tc>
                <a:extLst>
                  <a:ext uri="{0D108BD9-81ED-4DB2-BD59-A6C34878D82A}">
                    <a16:rowId xmlns:a16="http://schemas.microsoft.com/office/drawing/2014/main" val="3922946548"/>
                  </a:ext>
                </a:extLst>
              </a:tr>
              <a:tr h="433210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196760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paleturquoise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bicarbonate transporter, anion exchanger-like Cl-/HCO3- exchangers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GO:0021860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0.009237543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pyramidal neuron development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196760</a:t>
                      </a:r>
                    </a:p>
                  </a:txBody>
                  <a:tcPr marL="24534" marR="24534" marT="0" marB="0"/>
                </a:tc>
                <a:extLst>
                  <a:ext uri="{0D108BD9-81ED-4DB2-BD59-A6C34878D82A}">
                    <a16:rowId xmlns:a16="http://schemas.microsoft.com/office/drawing/2014/main" val="3609358823"/>
                  </a:ext>
                </a:extLst>
              </a:tr>
              <a:tr h="433210"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436956</a:t>
                      </a:r>
                    </a:p>
                  </a:txBody>
                  <a:tcPr marL="24534" marR="24534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pink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anion exchanger-like, SLC4 Na+ independent Cl-/HCO3- exchangers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GO:0000324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0.036877167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fungal-type vacuole</a:t>
                      </a:r>
                    </a:p>
                  </a:txBody>
                  <a:tcPr marL="24534" marR="24534" marT="0" marB="0"/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435850, 436956</a:t>
                      </a:r>
                    </a:p>
                  </a:txBody>
                  <a:tcPr marL="24534" marR="24534" marT="0" marB="0"/>
                </a:tc>
                <a:extLst>
                  <a:ext uri="{0D108BD9-81ED-4DB2-BD59-A6C34878D82A}">
                    <a16:rowId xmlns:a16="http://schemas.microsoft.com/office/drawing/2014/main" val="2454270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279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DBECB-7704-4745-99D4-DD5775E29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Relating modules to biomineralization genes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EC2111-E471-4B8D-8A9D-090A4F3AF11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6" y="2002972"/>
            <a:ext cx="8282598" cy="42080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8DB542-55BF-40CB-B3FF-0AB586556E56}"/>
              </a:ext>
            </a:extLst>
          </p:cNvPr>
          <p:cNvSpPr/>
          <p:nvPr/>
        </p:nvSpPr>
        <p:spPr>
          <a:xfrm>
            <a:off x="3531650" y="6309038"/>
            <a:ext cx="64051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No. of biomineralization genes in each merged module</a:t>
            </a:r>
          </a:p>
        </p:txBody>
      </p:sp>
    </p:spTree>
    <p:extLst>
      <p:ext uri="{BB962C8B-B14F-4D97-AF65-F5344CB8AC3E}">
        <p14:creationId xmlns:p14="http://schemas.microsoft.com/office/powerpoint/2010/main" val="897410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7489-55A6-4158-9DD3-DBD8284B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Weighted Gene Co-expression Network Analysis (WGCNA)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0FA5F-FA50-4B3D-8F38-16A53209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WGCNA framework was used for construction and comparative analysis of E. </a:t>
            </a:r>
            <a:r>
              <a:rPr lang="en-US" dirty="0" err="1"/>
              <a:t>Huxleyi</a:t>
            </a:r>
            <a:r>
              <a:rPr lang="en-US" dirty="0"/>
              <a:t> and G. Oceanica data sets</a:t>
            </a:r>
          </a:p>
          <a:p>
            <a:r>
              <a:rPr lang="en-US" dirty="0"/>
              <a:t>Idea is to make use of interaction patterns between genes</a:t>
            </a:r>
          </a:p>
          <a:p>
            <a:r>
              <a:rPr lang="en-US" dirty="0"/>
              <a:t>Genes do not function in isolation but rather they interact with other genes</a:t>
            </a:r>
          </a:p>
          <a:p>
            <a:r>
              <a:rPr lang="en-US" dirty="0"/>
              <a:t>This dependence pattern was harnessed in this analysis  </a:t>
            </a:r>
          </a:p>
        </p:txBody>
      </p:sp>
    </p:spTree>
    <p:extLst>
      <p:ext uri="{BB962C8B-B14F-4D97-AF65-F5344CB8AC3E}">
        <p14:creationId xmlns:p14="http://schemas.microsoft.com/office/powerpoint/2010/main" val="4086135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78ED-3FAE-4C11-BD1C-8C6C9718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Biomineralization genes and GO annotation relationship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144EBF-2CB9-440A-987D-DBE3CF0A70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012288"/>
              </p:ext>
            </p:extLst>
          </p:nvPr>
        </p:nvGraphicFramePr>
        <p:xfrm>
          <a:off x="457199" y="2133600"/>
          <a:ext cx="11383346" cy="39457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9637">
                  <a:extLst>
                    <a:ext uri="{9D8B030D-6E8A-4147-A177-3AD203B41FA5}">
                      <a16:colId xmlns:a16="http://schemas.microsoft.com/office/drawing/2014/main" val="323875569"/>
                    </a:ext>
                  </a:extLst>
                </a:gridCol>
                <a:gridCol w="1205294">
                  <a:extLst>
                    <a:ext uri="{9D8B030D-6E8A-4147-A177-3AD203B41FA5}">
                      <a16:colId xmlns:a16="http://schemas.microsoft.com/office/drawing/2014/main" val="3487709461"/>
                    </a:ext>
                  </a:extLst>
                </a:gridCol>
                <a:gridCol w="1530621">
                  <a:extLst>
                    <a:ext uri="{9D8B030D-6E8A-4147-A177-3AD203B41FA5}">
                      <a16:colId xmlns:a16="http://schemas.microsoft.com/office/drawing/2014/main" val="1892898725"/>
                    </a:ext>
                  </a:extLst>
                </a:gridCol>
                <a:gridCol w="1651518">
                  <a:extLst>
                    <a:ext uri="{9D8B030D-6E8A-4147-A177-3AD203B41FA5}">
                      <a16:colId xmlns:a16="http://schemas.microsoft.com/office/drawing/2014/main" val="453781074"/>
                    </a:ext>
                  </a:extLst>
                </a:gridCol>
                <a:gridCol w="1529471">
                  <a:extLst>
                    <a:ext uri="{9D8B030D-6E8A-4147-A177-3AD203B41FA5}">
                      <a16:colId xmlns:a16="http://schemas.microsoft.com/office/drawing/2014/main" val="3148153820"/>
                    </a:ext>
                  </a:extLst>
                </a:gridCol>
                <a:gridCol w="1314868">
                  <a:extLst>
                    <a:ext uri="{9D8B030D-6E8A-4147-A177-3AD203B41FA5}">
                      <a16:colId xmlns:a16="http://schemas.microsoft.com/office/drawing/2014/main" val="3855891392"/>
                    </a:ext>
                  </a:extLst>
                </a:gridCol>
                <a:gridCol w="3061937">
                  <a:extLst>
                    <a:ext uri="{9D8B030D-6E8A-4147-A177-3AD203B41FA5}">
                      <a16:colId xmlns:a16="http://schemas.microsoft.com/office/drawing/2014/main" val="3180955668"/>
                    </a:ext>
                  </a:extLst>
                </a:gridCol>
              </a:tblGrid>
              <a:tr h="4928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Gene ID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module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Biominer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 term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4572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P-value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function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All genes with same term 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474852"/>
                  </a:ext>
                </a:extLst>
              </a:tr>
              <a:tr h="6570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434034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darkolivegreen</a:t>
                      </a:r>
                      <a:endParaRPr lang="en-US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eukaryotic Na+/H+ exchanger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GO:0098657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0.013852678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import into cell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434034, 464098</a:t>
                      </a:r>
                    </a:p>
                  </a:txBody>
                  <a:tcPr marL="44801" marR="44801" marT="0" marB="0"/>
                </a:tc>
                <a:extLst>
                  <a:ext uri="{0D108BD9-81ED-4DB2-BD59-A6C34878D82A}">
                    <a16:rowId xmlns:a16="http://schemas.microsoft.com/office/drawing/2014/main" val="661590051"/>
                  </a:ext>
                </a:extLst>
              </a:tr>
              <a:tr h="8213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439538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paleturquoise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V-ATPase, A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GO:1902600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0.00013765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hydrogen ion transmembrane transport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196760, 216523, 413949, 433142, 435128, 439538, 457332, 461699, 95543</a:t>
                      </a:r>
                    </a:p>
                  </a:txBody>
                  <a:tcPr marL="44801" marR="44801" marT="0" marB="0"/>
                </a:tc>
                <a:extLst>
                  <a:ext uri="{0D108BD9-81ED-4DB2-BD59-A6C34878D82A}">
                    <a16:rowId xmlns:a16="http://schemas.microsoft.com/office/drawing/2014/main" val="786822837"/>
                  </a:ext>
                </a:extLst>
              </a:tr>
              <a:tr h="11499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416800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paleturquoise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Ca2+/H+ exchanger (CAX3) (CAX family)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GO:0015078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0.000119598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hydrogen ion transmembrane transporter activity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100529, 216523, 354280, 413949, 416800, 433142, 439538, 443369, 457332, 461699, 72273</a:t>
                      </a:r>
                    </a:p>
                  </a:txBody>
                  <a:tcPr marL="44801" marR="44801" marT="0" marB="0"/>
                </a:tc>
                <a:extLst>
                  <a:ext uri="{0D108BD9-81ED-4DB2-BD59-A6C34878D82A}">
                    <a16:rowId xmlns:a16="http://schemas.microsoft.com/office/drawing/2014/main" val="581650870"/>
                  </a:ext>
                </a:extLst>
              </a:tr>
              <a:tr h="6570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469783</a:t>
                      </a:r>
                    </a:p>
                  </a:txBody>
                  <a:tcPr marL="44801" marR="44801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paleturquoise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bicarbonate transporter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GO:0015301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8.98E-08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anion:anion antiporter activity</a:t>
                      </a:r>
                    </a:p>
                  </a:txBody>
                  <a:tcPr marL="44801" marR="4480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196760, 200599, 432785, 433656, 451704, 453445, 462391, 465146, 469783, 99943</a:t>
                      </a:r>
                    </a:p>
                  </a:txBody>
                  <a:tcPr marL="44801" marR="44801" marT="0" marB="0"/>
                </a:tc>
                <a:extLst>
                  <a:ext uri="{0D108BD9-81ED-4DB2-BD59-A6C34878D82A}">
                    <a16:rowId xmlns:a16="http://schemas.microsoft.com/office/drawing/2014/main" val="2957073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0474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8A65E-E9F2-4906-A340-E2F2A93D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modules to lipid metabolism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C2583-F3F0-43D0-AA7D-D48F77FE9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‘Lipid metabolism’ is a process that involves the breakdown of fatty acid molecules in cells, as well as their synthesis to form more complex lipid structures</a:t>
            </a:r>
          </a:p>
          <a:p>
            <a:r>
              <a:rPr lang="en-US" dirty="0"/>
              <a:t>There are 707 genes which are identified as genes which takes part in lipid metabolism process in </a:t>
            </a:r>
            <a:r>
              <a:rPr lang="en-US" i="1" dirty="0"/>
              <a:t>E. Huxleyi</a:t>
            </a:r>
          </a:p>
          <a:p>
            <a:r>
              <a:rPr lang="en-US" dirty="0"/>
              <a:t>These genes are related with all modules to find out which modules they belong to</a:t>
            </a:r>
          </a:p>
          <a:p>
            <a:r>
              <a:rPr lang="en-US" dirty="0"/>
              <a:t>As a result, 127 lipid genes were identified which falls in any of the modules.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55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D21D-F9DF-4AF5-8A99-64AE8433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32" y="624110"/>
            <a:ext cx="9863847" cy="1280890"/>
          </a:xfrm>
        </p:spPr>
        <p:txBody>
          <a:bodyPr/>
          <a:lstStyle/>
          <a:p>
            <a:r>
              <a:rPr lang="en-US" dirty="0"/>
              <a:t>Relating modules to lipid metabolism genes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BB73B5-B1A1-45E1-AC43-E9AB89C5F0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434" y="1443134"/>
            <a:ext cx="6447568" cy="48541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4F0725-BBA2-4FD4-9050-BD06844B3B5F}"/>
              </a:ext>
            </a:extLst>
          </p:cNvPr>
          <p:cNvSpPr/>
          <p:nvPr/>
        </p:nvSpPr>
        <p:spPr>
          <a:xfrm>
            <a:off x="3088434" y="6409238"/>
            <a:ext cx="6568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No. of lipid metabolism genes in each unmerged module</a:t>
            </a:r>
          </a:p>
        </p:txBody>
      </p:sp>
    </p:spTree>
    <p:extLst>
      <p:ext uri="{BB962C8B-B14F-4D97-AF65-F5344CB8AC3E}">
        <p14:creationId xmlns:p14="http://schemas.microsoft.com/office/powerpoint/2010/main" val="172469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4D0AB-7BCC-4EE9-BDB8-E5C1D400F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Relating modules to lipid metabolism genes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6413FF-3B4D-4FA5-8F3B-C402C850EB3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2234" y="1978562"/>
            <a:ext cx="7416379" cy="3778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ABAEF8-C447-4113-95D7-63A2ECB789DD}"/>
              </a:ext>
            </a:extLst>
          </p:cNvPr>
          <p:cNvSpPr/>
          <p:nvPr/>
        </p:nvSpPr>
        <p:spPr>
          <a:xfrm>
            <a:off x="3308447" y="5942343"/>
            <a:ext cx="62639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No. of lipid metabolism genes in each merged module</a:t>
            </a:r>
          </a:p>
        </p:txBody>
      </p:sp>
    </p:spTree>
    <p:extLst>
      <p:ext uri="{BB962C8B-B14F-4D97-AF65-F5344CB8AC3E}">
        <p14:creationId xmlns:p14="http://schemas.microsoft.com/office/powerpoint/2010/main" val="4291519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B79A-51C8-4DCF-A8E4-5173A8A2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5DB00-0594-430E-94B5-DFF3CCCA2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enrichment analyses were performed on all modules using the Trinity Software</a:t>
            </a:r>
          </a:p>
          <a:p>
            <a:r>
              <a:rPr lang="en-US" dirty="0"/>
              <a:t>This analysis returns overrepresented functional categories with respect to a reference gene set (module)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067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32E8-E7BA-46D7-9B1B-90046995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Enrichment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725D0C-4B3C-4CD0-AC5F-56DDB2DE7BB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331165"/>
            <a:ext cx="7999851" cy="50509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BCA069-C88B-43F9-B383-ABDDA3D4CC5C}"/>
              </a:ext>
            </a:extLst>
          </p:cNvPr>
          <p:cNvSpPr/>
          <p:nvPr/>
        </p:nvSpPr>
        <p:spPr>
          <a:xfrm>
            <a:off x="3247054" y="6418204"/>
            <a:ext cx="69513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Bar plot of -log10(P-valve) Vs. function for Gray60 module</a:t>
            </a:r>
          </a:p>
        </p:txBody>
      </p:sp>
    </p:spTree>
    <p:extLst>
      <p:ext uri="{BB962C8B-B14F-4D97-AF65-F5344CB8AC3E}">
        <p14:creationId xmlns:p14="http://schemas.microsoft.com/office/powerpoint/2010/main" val="131067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9016-75C9-4D22-9D09-C806CD0D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E018-BCF9-4D27-BB05-40893CB6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found that there was substantial change in the expression levels in genes of two data sets with and without spike of sodium carbonate</a:t>
            </a:r>
          </a:p>
          <a:p>
            <a:r>
              <a:rPr lang="en-US" dirty="0"/>
              <a:t>Modules were either upregulating or downregulating with respect to change in growth conditions which involves spike of sodium carbonate.</a:t>
            </a:r>
          </a:p>
          <a:p>
            <a:r>
              <a:rPr lang="en-US" dirty="0"/>
              <a:t>There was not much of a change in expression level when modules were compared with and without 9mm calcium growth conditions.</a:t>
            </a:r>
          </a:p>
          <a:p>
            <a:r>
              <a:rPr lang="en-US" dirty="0"/>
              <a:t>Functional enrichment analysis was carried out on modules containing biomineralization genes to find out functions associated with biomineralization genes.</a:t>
            </a:r>
          </a:p>
          <a:p>
            <a:r>
              <a:rPr lang="en-US" dirty="0"/>
              <a:t>Lists of genes which can be related to set of biomineralization genes was obtained which can help to study biomineralization process in detail.</a:t>
            </a:r>
          </a:p>
        </p:txBody>
      </p:sp>
    </p:spTree>
    <p:extLst>
      <p:ext uri="{BB962C8B-B14F-4D97-AF65-F5344CB8AC3E}">
        <p14:creationId xmlns:p14="http://schemas.microsoft.com/office/powerpoint/2010/main" val="3378674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A71A-29B0-4CB0-80A1-BC06E6A8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8BB53-8D6F-4309-B33B-7D828643B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larger data sets / microarray data sets</a:t>
            </a:r>
          </a:p>
          <a:p>
            <a:r>
              <a:rPr lang="en-US" dirty="0"/>
              <a:t>Make use of other gene co-expression network analysis such as HO-GSVD or </a:t>
            </a:r>
            <a:r>
              <a:rPr lang="en-US" dirty="0" err="1"/>
              <a:t>DiffCoEx</a:t>
            </a:r>
            <a:endParaRPr lang="en-US" dirty="0"/>
          </a:p>
          <a:p>
            <a:r>
              <a:rPr lang="en-US" dirty="0"/>
              <a:t>Obtain more trait information for comparison</a:t>
            </a:r>
          </a:p>
        </p:txBody>
      </p:sp>
    </p:spTree>
    <p:extLst>
      <p:ext uri="{BB962C8B-B14F-4D97-AF65-F5344CB8AC3E}">
        <p14:creationId xmlns:p14="http://schemas.microsoft.com/office/powerpoint/2010/main" val="4111048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2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E3C8D-5BC6-4303-8195-345AC7EA3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en-US" dirty="0"/>
              <a:t>Questions ?</a:t>
            </a:r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F198B74A-DBEF-415D-92B5-E943BF19DE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4" r="1" b="1"/>
          <a:stretch/>
        </p:blipFill>
        <p:spPr>
          <a:xfrm>
            <a:off x="4619543" y="4748"/>
            <a:ext cx="7572457" cy="68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63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685E9-D0C4-46AF-A8BC-8594C6B23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WGCNA Overview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AB6C9D4-DC16-4C75-ADEE-D6D056791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202" y="1354479"/>
            <a:ext cx="7590208" cy="5350308"/>
          </a:xfrm>
        </p:spPr>
      </p:pic>
    </p:spTree>
    <p:extLst>
      <p:ext uri="{BB962C8B-B14F-4D97-AF65-F5344CB8AC3E}">
        <p14:creationId xmlns:p14="http://schemas.microsoft.com/office/powerpoint/2010/main" val="424316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>
            <a:extLst>
              <a:ext uri="{FF2B5EF4-FFF2-40B4-BE49-F238E27FC236}">
                <a16:creationId xmlns:a16="http://schemas.microsoft.com/office/drawing/2014/main" id="{D24360F3-DEEA-4F4F-BB69-73CAE578B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47" y="-28576"/>
            <a:ext cx="5638053" cy="6943725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3CC79519-EB5E-4A66-B034-6EA2C59AB2A7}"/>
              </a:ext>
            </a:extLst>
          </p:cNvPr>
          <p:cNvSpPr/>
          <p:nvPr/>
        </p:nvSpPr>
        <p:spPr>
          <a:xfrm>
            <a:off x="1798441" y="644008"/>
            <a:ext cx="2945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26D0D-ECAD-4012-BBE6-2C1DFACF5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22" y="2923333"/>
            <a:ext cx="993172" cy="12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1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E4C3-60D3-48A8-BF0E-ACBAE18A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01B91-7A10-43A3-A606-7267C376C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543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data of two coccolithophores</a:t>
            </a:r>
            <a:r>
              <a:rPr lang="en-US" i="1" dirty="0"/>
              <a:t> species E. </a:t>
            </a:r>
            <a:r>
              <a:rPr lang="en-US" i="1" dirty="0" err="1"/>
              <a:t>Huxleyi</a:t>
            </a:r>
            <a:r>
              <a:rPr lang="en-US" dirty="0"/>
              <a:t> and </a:t>
            </a:r>
            <a:r>
              <a:rPr lang="en-US" i="1" dirty="0"/>
              <a:t>G. Oceanica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with 0mM calcium, </a:t>
            </a:r>
          </a:p>
          <a:p>
            <a:r>
              <a:rPr lang="en-US" dirty="0"/>
              <a:t>with 9mM calcium, </a:t>
            </a:r>
          </a:p>
          <a:p>
            <a:r>
              <a:rPr lang="en-US" dirty="0"/>
              <a:t>with 0mM calcium with a spike of sodium carbonate, and,</a:t>
            </a:r>
          </a:p>
          <a:p>
            <a:r>
              <a:rPr lang="en-US" dirty="0"/>
              <a:t>with 9mM calcium with a spike of sodium carbonate.</a:t>
            </a:r>
          </a:p>
        </p:txBody>
      </p:sp>
    </p:spTree>
    <p:extLst>
      <p:ext uri="{BB962C8B-B14F-4D97-AF65-F5344CB8AC3E}">
        <p14:creationId xmlns:p14="http://schemas.microsoft.com/office/powerpoint/2010/main" val="623207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7A56-20F5-4768-9551-EACD1882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RNA-</a:t>
            </a:r>
            <a:r>
              <a:rPr lang="en-US" dirty="0" err="1"/>
              <a:t>Seq</a:t>
            </a:r>
            <a:r>
              <a:rPr lang="en-US" dirty="0"/>
              <a:t>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4CA03F-3023-4955-A0B1-981D794EA0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121970"/>
              </p:ext>
            </p:extLst>
          </p:nvPr>
        </p:nvGraphicFramePr>
        <p:xfrm>
          <a:off x="2136739" y="1530218"/>
          <a:ext cx="9713171" cy="50614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7167">
                  <a:extLst>
                    <a:ext uri="{9D8B030D-6E8A-4147-A177-3AD203B41FA5}">
                      <a16:colId xmlns:a16="http://schemas.microsoft.com/office/drawing/2014/main" val="3667723074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51898900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4154568183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1259034833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1632126302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641060280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279349114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3031494851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2325685338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94425445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1422607135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2459227999"/>
                    </a:ext>
                  </a:extLst>
                </a:gridCol>
                <a:gridCol w="747167">
                  <a:extLst>
                    <a:ext uri="{9D8B030D-6E8A-4147-A177-3AD203B41FA5}">
                      <a16:colId xmlns:a16="http://schemas.microsoft.com/office/drawing/2014/main" val="565919153"/>
                    </a:ext>
                  </a:extLst>
                </a:gridCol>
              </a:tblGrid>
              <a:tr h="2672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0S.1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0S.2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0S.3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9.1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9.2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9.3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9S.1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9S.2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9S.3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547886"/>
                  </a:ext>
                </a:extLst>
              </a:tr>
              <a:tr h="516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78860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extLst>
                  <a:ext uri="{0D108BD9-81ED-4DB2-BD59-A6C34878D82A}">
                    <a16:rowId xmlns:a16="http://schemas.microsoft.com/office/drawing/2014/main" val="1951103851"/>
                  </a:ext>
                </a:extLst>
              </a:tr>
              <a:tr h="516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62533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extLst>
                  <a:ext uri="{0D108BD9-81ED-4DB2-BD59-A6C34878D82A}">
                    <a16:rowId xmlns:a16="http://schemas.microsoft.com/office/drawing/2014/main" val="1052088939"/>
                  </a:ext>
                </a:extLst>
              </a:tr>
              <a:tr h="516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62524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9714" marR="49714" marT="0" marB="0"/>
                </a:tc>
                <a:extLst>
                  <a:ext uri="{0D108BD9-81ED-4DB2-BD59-A6C34878D82A}">
                    <a16:rowId xmlns:a16="http://schemas.microsoft.com/office/drawing/2014/main" val="1040240260"/>
                  </a:ext>
                </a:extLst>
              </a:tr>
              <a:tr h="516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62542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143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1009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109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430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49714" marR="49714" marT="0" marB="0"/>
                </a:tc>
                <a:extLst>
                  <a:ext uri="{0D108BD9-81ED-4DB2-BD59-A6C34878D82A}">
                    <a16:rowId xmlns:a16="http://schemas.microsoft.com/office/drawing/2014/main" val="1946584372"/>
                  </a:ext>
                </a:extLst>
              </a:tr>
              <a:tr h="516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69477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26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49714" marR="49714" marT="0" marB="0"/>
                </a:tc>
                <a:extLst>
                  <a:ext uri="{0D108BD9-81ED-4DB2-BD59-A6C34878D82A}">
                    <a16:rowId xmlns:a16="http://schemas.microsoft.com/office/drawing/2014/main" val="2943542150"/>
                  </a:ext>
                </a:extLst>
              </a:tr>
              <a:tr h="516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69499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9714" marR="49714" marT="0" marB="0"/>
                </a:tc>
                <a:extLst>
                  <a:ext uri="{0D108BD9-81ED-4DB2-BD59-A6C34878D82A}">
                    <a16:rowId xmlns:a16="http://schemas.microsoft.com/office/drawing/2014/main" val="2640300609"/>
                  </a:ext>
                </a:extLst>
              </a:tr>
              <a:tr h="516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69472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extLst>
                  <a:ext uri="{0D108BD9-81ED-4DB2-BD59-A6C34878D82A}">
                    <a16:rowId xmlns:a16="http://schemas.microsoft.com/office/drawing/2014/main" val="32589211"/>
                  </a:ext>
                </a:extLst>
              </a:tr>
              <a:tr h="516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69467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49714" marR="49714" marT="0" marB="0"/>
                </a:tc>
                <a:extLst>
                  <a:ext uri="{0D108BD9-81ED-4DB2-BD59-A6C34878D82A}">
                    <a16:rowId xmlns:a16="http://schemas.microsoft.com/office/drawing/2014/main" val="2300575553"/>
                  </a:ext>
                </a:extLst>
              </a:tr>
              <a:tr h="516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69471</a:t>
                      </a:r>
                    </a:p>
                  </a:txBody>
                  <a:tcPr marL="49714" marR="49714" marT="0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49714" marR="49714" marT="0" marB="0"/>
                </a:tc>
                <a:extLst>
                  <a:ext uri="{0D108BD9-81ED-4DB2-BD59-A6C34878D82A}">
                    <a16:rowId xmlns:a16="http://schemas.microsoft.com/office/drawing/2014/main" val="901397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2794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3735</TotalTime>
  <Words>2374</Words>
  <Application>Microsoft Office PowerPoint</Application>
  <PresentationFormat>Widescreen</PresentationFormat>
  <Paragraphs>593</Paragraphs>
  <Slides>58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0" baseType="lpstr">
      <vt:lpstr>SimSun</vt:lpstr>
      <vt:lpstr>Arial</vt:lpstr>
      <vt:lpstr>Calibri</vt:lpstr>
      <vt:lpstr>Century Gothic</vt:lpstr>
      <vt:lpstr>Lato SemiBold</vt:lpstr>
      <vt:lpstr>Tahoma</vt:lpstr>
      <vt:lpstr>Times New Roman</vt:lpstr>
      <vt:lpstr>Wingdings</vt:lpstr>
      <vt:lpstr>Wingdings 3</vt:lpstr>
      <vt:lpstr>Wisp</vt:lpstr>
      <vt:lpstr>Equation</vt:lpstr>
      <vt:lpstr>Unknown</vt:lpstr>
      <vt:lpstr>Analysis of Gene Co-expression Networks of Two Coccolithophore Species</vt:lpstr>
      <vt:lpstr>Two Coccolithophore Species</vt:lpstr>
      <vt:lpstr>What is Gene Co-expression Network (GCN)?</vt:lpstr>
      <vt:lpstr>What is Gene Co-expression Network Analysis ?</vt:lpstr>
      <vt:lpstr>Weighted Gene Co-expression Network Analysis (WGCNA) </vt:lpstr>
      <vt:lpstr>WGCNA Overview</vt:lpstr>
      <vt:lpstr>PowerPoint Presentation</vt:lpstr>
      <vt:lpstr>Input Data Sets</vt:lpstr>
      <vt:lpstr>Sample RNA-Seq data</vt:lpstr>
      <vt:lpstr>Gene ID mapping</vt:lpstr>
      <vt:lpstr>Differentially expressed genes BLAST database</vt:lpstr>
      <vt:lpstr>Data pre-processing</vt:lpstr>
      <vt:lpstr>Density Plot - E. Huxleyi </vt:lpstr>
      <vt:lpstr>Density Plot - G. Oceanica </vt:lpstr>
      <vt:lpstr>Evaluating correlation between data sets</vt:lpstr>
      <vt:lpstr>Evaluating correlation between the datasets</vt:lpstr>
      <vt:lpstr>Network=Adjacency Matrix</vt:lpstr>
      <vt:lpstr>Steps for constructing a co-expression network</vt:lpstr>
      <vt:lpstr>Weighted Network Vs. Unweighted Network</vt:lpstr>
      <vt:lpstr>Adjacency matrix construction</vt:lpstr>
      <vt:lpstr>Adjacency versus correlation in weighted network</vt:lpstr>
      <vt:lpstr>Soft-thresholding power selection</vt:lpstr>
      <vt:lpstr>𝛽 Selection for E. Huxleyi</vt:lpstr>
      <vt:lpstr>𝛽 Selection for G. Oceanica</vt:lpstr>
      <vt:lpstr>Advantages of using soft thresholding </vt:lpstr>
      <vt:lpstr>Topological Overlap Matrix based network construction</vt:lpstr>
      <vt:lpstr>Consensus TOM</vt:lpstr>
      <vt:lpstr>Hierarchical Clustering</vt:lpstr>
      <vt:lpstr>Hierarchical Clustering</vt:lpstr>
      <vt:lpstr>Module identification</vt:lpstr>
      <vt:lpstr>Module identification</vt:lpstr>
      <vt:lpstr>Merging similar modules</vt:lpstr>
      <vt:lpstr>Module eigengene</vt:lpstr>
      <vt:lpstr>Hierarchical clustering of consensus module eigengenes</vt:lpstr>
      <vt:lpstr>Hierarchical clustering of two data sets and module assignment</vt:lpstr>
      <vt:lpstr>E. Huxleyi  Hierarchical clustered tree and module assignment </vt:lpstr>
      <vt:lpstr>G. Oceanica Hierarchical clustered tree and module assignment </vt:lpstr>
      <vt:lpstr>Assessing module preservation</vt:lpstr>
      <vt:lpstr>Assessing module preservation</vt:lpstr>
      <vt:lpstr>Module-trait relationship</vt:lpstr>
      <vt:lpstr>Module-trait relationship</vt:lpstr>
      <vt:lpstr>E. Huxleyi module-trait relationship</vt:lpstr>
      <vt:lpstr>G. Oceanica module-trait relationship</vt:lpstr>
      <vt:lpstr>E. Huxleyi module-trait relationship</vt:lpstr>
      <vt:lpstr>G. Oceanica module-trait relationship</vt:lpstr>
      <vt:lpstr>Relating modules to biomineralization genes</vt:lpstr>
      <vt:lpstr>Relating modules to biomineralization genes</vt:lpstr>
      <vt:lpstr>Biomineralization genes and GO annotation relationship</vt:lpstr>
      <vt:lpstr>Relating modules to biomineralization genes</vt:lpstr>
      <vt:lpstr>Biomineralization genes and GO annotation relationship</vt:lpstr>
      <vt:lpstr>Relating modules to lipid metabolism genes</vt:lpstr>
      <vt:lpstr>Relating modules to lipid metabolism genes</vt:lpstr>
      <vt:lpstr>Relating modules to lipid metabolism genes</vt:lpstr>
      <vt:lpstr>Functional Enrichment Analysis</vt:lpstr>
      <vt:lpstr>Functional Enrichment Analysis</vt:lpstr>
      <vt:lpstr>Conclusion</vt:lpstr>
      <vt:lpstr>Future Work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Gene Co-expression Networks of Two Coccolithophore Species</dc:title>
  <dc:creator>Nitesh Sabankar</dc:creator>
  <cp:lastModifiedBy>Nitesh Sabankar</cp:lastModifiedBy>
  <cp:revision>207</cp:revision>
  <dcterms:created xsi:type="dcterms:W3CDTF">2018-07-11T16:25:03Z</dcterms:created>
  <dcterms:modified xsi:type="dcterms:W3CDTF">2018-07-16T12:26:53Z</dcterms:modified>
</cp:coreProperties>
</file>